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Proxima Nova"/>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ProximaNova-bold.fntdata"/><Relationship Id="rId27" Type="http://schemas.openxmlformats.org/officeDocument/2006/relationships/font" Target="fonts/ProximaNova-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roximaNova-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ProximaNova-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jpg>
</file>

<file path=ppt/media/image16.gif>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Hi everyone, we are Libraworks, the team behind </a:t>
            </a:r>
            <a:r>
              <a:rPr i="1" lang="en">
                <a:solidFill>
                  <a:schemeClr val="dk1"/>
                </a:solidFill>
              </a:rPr>
              <a:t>Virtual Library</a:t>
            </a:r>
            <a:r>
              <a:rPr lang="en">
                <a:solidFill>
                  <a:schemeClr val="dk1"/>
                </a:solidFill>
              </a:rPr>
              <a:t>, we hope this presentation will give you a sneak peek and view into the story of our development to this point.</a:t>
            </a: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200"/>
              </a:spcBef>
              <a:spcAft>
                <a:spcPts val="1200"/>
              </a:spcAft>
              <a:buNone/>
            </a:pPr>
            <a:r>
              <a:t/>
            </a:r>
            <a:endParaRPr sz="1400">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ad8848c564_6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ad8848c564_6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 everyone, I’m Kyle, and I’m going to be talking more in detail about some of our major features for our app.  First up is the Map API.  One of the issues we are trying to solve with this app is the fact that LFL can be hard to find.  We wanted there to be an easier way for users to discover these locations in their local area.  The solution comes from Google Play Services, their Maps API, and is allowing us to use their product for the basic functions of a map like zooming, location data, and so forth.  We decided to use this, as it was very easily integrated into android applications and is the leading map API.  The map is also highly customizable with features like changing the screen space it uses, the ability make custom pins, having </a:t>
            </a:r>
            <a:r>
              <a:rPr lang="en"/>
              <a:t>interactable</a:t>
            </a:r>
            <a:r>
              <a:rPr lang="en"/>
              <a:t> features within the marker, and so forth, so we will have many options to play with in the coming months.</a:t>
            </a:r>
            <a:endParaRPr/>
          </a:p>
          <a:p>
            <a:pPr indent="0" lvl="0" marL="0" rtl="0" algn="l">
              <a:spcBef>
                <a:spcPts val="0"/>
              </a:spcBef>
              <a:spcAft>
                <a:spcPts val="0"/>
              </a:spcAft>
              <a:buNone/>
            </a:pPr>
            <a:r>
              <a:rPr lang="en"/>
              <a:t>Initially we had some issues with our map API, specifically we were struggling with the pin system and how they would populate on the screen and contain information.  Later on in our demo you’ll see the current implementation which only includes a single pin, but we hope the final iteration will look more like the image shown on the right, with many libraries scattered about the screen, with some details for each upon clicking them.  We are still learning the ins and outs of the system, and still have work to do with the map, so our current implementation is not representative of the final product.  We are hoping to adjust some ways that users interact with the map to limit their scope to their local area.  What defines the ‘local area’ for LFL to populate is still up for debate for now.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ad8848c564_6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ad8848c564_6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second major piece of our app is the scanning feature.  We needed a way to keep track of where books were and whether they were available or not at libraries, so the solution is an easy-to-use scanning tool to minimize the amount of work needed by the user.  Ease of Use is one of the main tenets of the entire app so that people don’t feel bogged down by this addition to the LFL ecosystem, but it was especially important here.  We didn’t want users to have to manually enter information each and every time they do a checkin/out, so this was the perfect solution.  As you’ll see in our demo, the scan works extremely quickly and the book can then be checked in/out at the push of a button.  The inner workings of this feature will be expanded upon by Anthony a little later, but the simple version is that it uses the device’s camera to detect a barcode and generate an ISBN number if the barcode is the correct type.  We are then able to use that ISBN together with our books API to pull relevant information about that book, and quickly either add it or adjust it within our database.  </a:t>
            </a:r>
            <a:endParaRPr/>
          </a:p>
          <a:p>
            <a:pPr indent="0" lvl="0" marL="0" rtl="0" algn="l">
              <a:spcBef>
                <a:spcPts val="0"/>
              </a:spcBef>
              <a:spcAft>
                <a:spcPts val="0"/>
              </a:spcAft>
              <a:buNone/>
            </a:pPr>
            <a:r>
              <a:rPr lang="en"/>
              <a:t>Luckily for us, the scanning feature is actually a Google-offered API, so implementing it was actually quite simple.  We didn’t run into any snags with the behavior of the module when using it on real book barcodes, but Anthony will speak about non-optimal cases and how we deal with those.</a:t>
            </a:r>
            <a:endParaRPr/>
          </a:p>
          <a:p>
            <a:pPr indent="0" lvl="0" marL="0" rtl="0" algn="l">
              <a:spcBef>
                <a:spcPts val="0"/>
              </a:spcBef>
              <a:spcAft>
                <a:spcPts val="0"/>
              </a:spcAft>
              <a:buNone/>
            </a:pPr>
            <a:r>
              <a:rPr lang="en"/>
              <a:t>You can see in our images an example of an EAN barcode not associated with a book and also an ISBN with both a 10 and 13 number code.</a:t>
            </a:r>
            <a:endParaRPr/>
          </a:p>
          <a:p>
            <a:pPr indent="0" lvl="0" marL="0" rtl="0" algn="l">
              <a:spcBef>
                <a:spcPts val="0"/>
              </a:spcBef>
              <a:spcAft>
                <a:spcPts val="0"/>
              </a:spcAft>
              <a:buNone/>
            </a:pPr>
            <a:r>
              <a:rPr lang="en"/>
              <a:t>For testing purposes we needed to check that books with ISBN-10, ISBN-13 and both 10 </a:t>
            </a:r>
            <a:r>
              <a:rPr i="1" lang="en"/>
              <a:t>and</a:t>
            </a:r>
            <a:r>
              <a:rPr lang="en"/>
              <a:t> 13 were tested for compatibility.</a:t>
            </a:r>
            <a:endParaRPr/>
          </a:p>
          <a:p>
            <a:pPr indent="0" lvl="0" marL="0" rtl="0" algn="l">
              <a:spcBef>
                <a:spcPts val="0"/>
              </a:spcBef>
              <a:spcAft>
                <a:spcPts val="0"/>
              </a:spcAft>
              <a:buNone/>
            </a:pPr>
            <a:r>
              <a:rPr lang="en"/>
              <a:t>Some things we learned from implementing this is how barcodes are codified to differentiate different products from one another.  It’s also interesting to note that the ISBN-10 code for books is an older format that has been integrated into the new ISBN-13 code, so any books printed before 2007, when ISBN-13 was created, will have both an ISBN-10 and ISBN-13. </a:t>
            </a:r>
            <a:endParaRPr sz="1200">
              <a:solidFill>
                <a:srgbClr val="616161"/>
              </a:solidFill>
              <a:latin typeface="Proxima Nova"/>
              <a:ea typeface="Proxima Nova"/>
              <a:cs typeface="Proxima Nova"/>
              <a:sym typeface="Proxima Nova"/>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ad8848c564_6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ad8848c564_6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final major part of our app is the search function.  Our team needed a way for users to be able to locate books of interest in their local LFLs, because a common experience of using them is that you may walk away empty handed.  We wanted a way to make sure users could track down specific books so they can always have a good outcome when they use LFLs.  Our solution is a search within the app that would query our database to check if 1) the book exists in any library’s circulation, and 2) if the library or libraries that have it are ‘nearby’.  Once again we are still working on exactly what ‘nearby’ will mean for our app.  </a:t>
            </a:r>
            <a:endParaRPr/>
          </a:p>
          <a:p>
            <a:pPr indent="0" lvl="0" marL="0" rtl="0" algn="l">
              <a:spcBef>
                <a:spcPts val="0"/>
              </a:spcBef>
              <a:spcAft>
                <a:spcPts val="0"/>
              </a:spcAft>
              <a:buNone/>
            </a:pPr>
            <a:r>
              <a:rPr lang="en"/>
              <a:t>Once that search has finished, it will show the results of the search to the user.  You can see a UI sample of this on the right, where a user searched for the first Harry Potter book, and libraries that have the book and are close have populated on the screen.  From here, the user can tap on </a:t>
            </a:r>
            <a:r>
              <a:rPr lang="en">
                <a:solidFill>
                  <a:schemeClr val="dk1"/>
                </a:solidFill>
              </a:rPr>
              <a:t>a library result, which will take them back to our map to show them where it is.  </a:t>
            </a:r>
            <a:endParaRPr/>
          </a:p>
          <a:p>
            <a:pPr indent="0" lvl="0" marL="0" rtl="0" algn="l">
              <a:spcBef>
                <a:spcPts val="0"/>
              </a:spcBef>
              <a:spcAft>
                <a:spcPts val="0"/>
              </a:spcAft>
              <a:buNone/>
            </a:pPr>
            <a:r>
              <a:rPr lang="en"/>
              <a:t>The search function for now is not fully implemented, so we’re not quite at the point of testing or finding issues with it, but we know we need to consider cases where users search for things that are spelled incorrectly, </a:t>
            </a:r>
            <a:r>
              <a:rPr lang="en"/>
              <a:t>or other misuse cases.</a:t>
            </a:r>
            <a:endParaRPr/>
          </a:p>
          <a:p>
            <a:pPr indent="0" lvl="0" marL="0" rtl="0" algn="l">
              <a:spcBef>
                <a:spcPts val="0"/>
              </a:spcBef>
              <a:spcAft>
                <a:spcPts val="0"/>
              </a:spcAft>
              <a:buNone/>
            </a:pPr>
            <a:r>
              <a:rPr lang="en"/>
              <a:t>As mentioned before, our database is No-SQL so we will be relearning many topics from our class on DBMS while we implement this feature.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ad8848c4dc_0_5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ad8848c4dc_0_5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far as new experiences go, this capstone project has been a wealth of them.  The four of us have all been put out of our comfort zones while working on our project.  From the IDE we work in to the API calls we make, everything we are working on is a new experience to us.  Everytime we move on to a new aspect of our project, we each need to do some research on what it is and how we can mold it to fit our needs and the needs of the app.  I think that we’ve made great progress from where we started at the beginning of capstone, but we still have so much more to learn and adapt as we continue turning our project into a fully realized vision of what we want it to be.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ad8848c4dc_0_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ad8848c4dc_0_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ad8848c4dc_0_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ad8848c4dc_0_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ad8848c4dc_0_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ad8848c4dc_0_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rgbClr val="616161"/>
                </a:solidFill>
                <a:latin typeface="Proxima Nova"/>
                <a:ea typeface="Proxima Nova"/>
                <a:cs typeface="Proxima Nova"/>
                <a:sym typeface="Proxima Nova"/>
              </a:rPr>
              <a:t>We tested our application’s ability to read and store ISBN’s by scanning various ISBN of different books. </a:t>
            </a:r>
            <a:endParaRPr sz="1800">
              <a:solidFill>
                <a:srgbClr val="616161"/>
              </a:solidFill>
              <a:latin typeface="Proxima Nova"/>
              <a:ea typeface="Proxima Nova"/>
              <a:cs typeface="Proxima Nova"/>
              <a:sym typeface="Proxima Nova"/>
            </a:endParaRPr>
          </a:p>
          <a:p>
            <a:pPr indent="0" lvl="0" marL="0" rtl="0" algn="l">
              <a:lnSpc>
                <a:spcPct val="115000"/>
              </a:lnSpc>
              <a:spcBef>
                <a:spcPts val="1600"/>
              </a:spcBef>
              <a:spcAft>
                <a:spcPts val="0"/>
              </a:spcAft>
              <a:buClr>
                <a:schemeClr val="dk1"/>
              </a:buClr>
              <a:buSzPts val="1100"/>
              <a:buFont typeface="Arial"/>
              <a:buNone/>
            </a:pPr>
            <a:r>
              <a:rPr lang="en" sz="1800">
                <a:solidFill>
                  <a:srgbClr val="616161"/>
                </a:solidFill>
                <a:latin typeface="Proxima Nova"/>
                <a:ea typeface="Proxima Nova"/>
                <a:cs typeface="Proxima Nova"/>
                <a:sym typeface="Proxima Nova"/>
              </a:rPr>
              <a:t>Each time we scanned a new book, the corresponding json information is stored in our firebase in real time. </a:t>
            </a:r>
            <a:endParaRPr sz="1800">
              <a:solidFill>
                <a:srgbClr val="616161"/>
              </a:solidFill>
              <a:latin typeface="Proxima Nova"/>
              <a:ea typeface="Proxima Nova"/>
              <a:cs typeface="Proxima Nova"/>
              <a:sym typeface="Proxima Nova"/>
            </a:endParaRPr>
          </a:p>
          <a:p>
            <a:pPr indent="0" lvl="0" marL="0" rtl="0" algn="l">
              <a:lnSpc>
                <a:spcPct val="115000"/>
              </a:lnSpc>
              <a:spcBef>
                <a:spcPts val="1600"/>
              </a:spcBef>
              <a:spcAft>
                <a:spcPts val="1600"/>
              </a:spcAft>
              <a:buClr>
                <a:schemeClr val="dk1"/>
              </a:buClr>
              <a:buSzPts val="1100"/>
              <a:buFont typeface="Arial"/>
              <a:buNone/>
            </a:pPr>
            <a:r>
              <a:rPr lang="en" sz="1800">
                <a:solidFill>
                  <a:srgbClr val="616161"/>
                </a:solidFill>
                <a:latin typeface="Proxima Nova"/>
                <a:ea typeface="Proxima Nova"/>
                <a:cs typeface="Proxima Nova"/>
                <a:sym typeface="Proxima Nova"/>
              </a:rPr>
              <a:t>When we scan an invalid barcode or scan nothing, then it would just push null information onto firebase, indicating either there was nothing to scan or we scanned something wasn’t a book ISBN.</a:t>
            </a:r>
            <a:br>
              <a:rPr lang="en" sz="1800">
                <a:solidFill>
                  <a:srgbClr val="616161"/>
                </a:solidFill>
                <a:latin typeface="Proxima Nova"/>
                <a:ea typeface="Proxima Nova"/>
                <a:cs typeface="Proxima Nova"/>
                <a:sym typeface="Proxima Nova"/>
              </a:rPr>
            </a:br>
            <a:br>
              <a:rPr lang="en" sz="1800">
                <a:solidFill>
                  <a:srgbClr val="616161"/>
                </a:solidFill>
                <a:latin typeface="Proxima Nova"/>
                <a:ea typeface="Proxima Nova"/>
                <a:cs typeface="Proxima Nova"/>
                <a:sym typeface="Proxima Nova"/>
              </a:rPr>
            </a:br>
            <a:r>
              <a:rPr lang="en" sz="1800">
                <a:solidFill>
                  <a:srgbClr val="616161"/>
                </a:solidFill>
                <a:latin typeface="Proxima Nova"/>
                <a:ea typeface="Proxima Nova"/>
                <a:cs typeface="Proxima Nova"/>
                <a:sym typeface="Proxima Nova"/>
              </a:rPr>
              <a:t>The next slide I’ll show you some of these use cases.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ad8848c564_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ad8848c564_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ad8848c4dc_0_5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ad8848c4dc_0_5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ad8848c4dc_0_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ad8848c4dc_0_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ad8848c4dc_0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ad8848c4dc_0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My name is Grant Saylor and I want to talk about some of the inspirations and overviews of our application and team.</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We decided to call ourselves Libraworks because “Libra” comes from the Latin word “Taberna Libraria” which roughly means “place of books.” This is thematic to our application, </a:t>
            </a:r>
            <a:r>
              <a:rPr i="1" lang="en">
                <a:solidFill>
                  <a:schemeClr val="dk1"/>
                </a:solidFill>
              </a:rPr>
              <a:t>Virtual Library </a:t>
            </a:r>
            <a:r>
              <a:rPr lang="en">
                <a:solidFill>
                  <a:schemeClr val="dk1"/>
                </a:solidFill>
              </a:rPr>
              <a:t>because this app is designed to be a place of books where you can gather many different titles from different places.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Our app, </a:t>
            </a:r>
            <a:r>
              <a:rPr i="1" lang="en">
                <a:solidFill>
                  <a:schemeClr val="dk1"/>
                </a:solidFill>
              </a:rPr>
              <a:t>Virtual Library</a:t>
            </a:r>
            <a:r>
              <a:rPr lang="en">
                <a:solidFill>
                  <a:schemeClr val="dk1"/>
                </a:solidFill>
              </a:rPr>
              <a:t> is used to create a software layer on top of a physical real-world location to facilitate the tracking of books and users within a virtual circulation system, much like a real-world library would do with its library card and librarians.</a:t>
            </a:r>
            <a:endParaRPr>
              <a:solidFill>
                <a:schemeClr val="dk1"/>
              </a:solidFill>
            </a:endParaRPr>
          </a:p>
          <a:p>
            <a:pPr indent="0" lvl="0" marL="0" rtl="0" algn="l">
              <a:spcBef>
                <a:spcPts val="1200"/>
              </a:spcBef>
              <a:spcAft>
                <a:spcPts val="0"/>
              </a:spcAft>
              <a:buNone/>
            </a:pPr>
            <a:r>
              <a:t/>
            </a:r>
            <a:endParaRPr>
              <a:solidFill>
                <a:schemeClr val="dk1"/>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ad8848c4dc_0_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ad8848c4dc_0_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ad8848c4dc_0_5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ad8848c4dc_0_5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ad8848c564_6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ad8848c564_6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i="1" lang="en">
                <a:solidFill>
                  <a:schemeClr val="dk1"/>
                </a:solidFill>
              </a:rPr>
              <a:t>Virtual Library</a:t>
            </a:r>
            <a:r>
              <a:rPr lang="en">
                <a:solidFill>
                  <a:schemeClr val="dk1"/>
                </a:solidFill>
              </a:rPr>
              <a:t> was originally inspired by Amazon’s internal employee library system, where employees can list and checkout books from one another using an internal service.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As time went on, our app vision grew with our own ideas and events in the real world began to shape the vision of what was the app into a slightly different model where users didn’t have to interact physically with one another to check out a title.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Across North America many neighborhoods have a “Little Free Library” which allows a person to set up a system for patrons to go to a free library set up outside their home and take a book.</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a:t>
            </a:r>
            <a:r>
              <a:rPr i="1" lang="en">
                <a:solidFill>
                  <a:schemeClr val="dk1"/>
                </a:solidFill>
              </a:rPr>
              <a:t>Virtual Library</a:t>
            </a:r>
            <a:r>
              <a:rPr lang="en">
                <a:solidFill>
                  <a:schemeClr val="dk1"/>
                </a:solidFill>
              </a:rPr>
              <a:t> app hopes to add a layer of connectedness and to this system.</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In our era of COVID, sharing and borrowing books safely (without contact) can really bring us all together, and having an app that is extensible to add features that users may want allows us to bring people together in a library, virtually.</a:t>
            </a:r>
            <a:endParaRPr>
              <a:solidFill>
                <a:schemeClr val="dk1"/>
              </a:solidFill>
            </a:endParaRPr>
          </a:p>
          <a:p>
            <a:pPr indent="0" lvl="0" marL="0" rtl="0" algn="l">
              <a:lnSpc>
                <a:spcPct val="115000"/>
              </a:lnSpc>
              <a:spcBef>
                <a:spcPts val="1400"/>
              </a:spcBef>
              <a:spcAft>
                <a:spcPts val="400"/>
              </a:spcAft>
              <a:buClr>
                <a:schemeClr val="dk1"/>
              </a:buClr>
              <a:buSzPts val="1100"/>
              <a:buFont typeface="Arial"/>
              <a:buNone/>
            </a:pPr>
            <a:r>
              <a:t/>
            </a:r>
            <a:endParaRPr i="1">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a36602931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a36602931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lang="en">
                <a:solidFill>
                  <a:schemeClr val="dk1"/>
                </a:solidFill>
              </a:rPr>
              <a:t>To give you a quick idea of the landscape we’re working in, currently an existing “Free Little Library” is simply a box with books inside of it. Users can bring their own books for donation, take a book for borrowing and the librarian has no way to really track the inventory or catalogue what books they have in their library unless they manually do this via an excel sheet or word processor. On the next slide you’ll understand a bit better how our app connects with this to make it a more feature rich experience.</a:t>
            </a:r>
            <a:endParaRPr i="1">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ad8848c564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ad8848c564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Throughout development, our vision for </a:t>
            </a:r>
            <a:r>
              <a:rPr i="1" lang="en">
                <a:solidFill>
                  <a:schemeClr val="dk1"/>
                </a:solidFill>
              </a:rPr>
              <a:t>Virtual Library</a:t>
            </a:r>
            <a:r>
              <a:rPr lang="en">
                <a:solidFill>
                  <a:schemeClr val="dk1"/>
                </a:solidFill>
              </a:rPr>
              <a:t> has been to improve upon the existing Little Free Library system by adding a software layer on top of the already designed infrastructure. We want our app to allow users to check books in and out of the </a:t>
            </a:r>
            <a:r>
              <a:rPr i="1" lang="en">
                <a:solidFill>
                  <a:schemeClr val="dk1"/>
                </a:solidFill>
              </a:rPr>
              <a:t>Virtual Library</a:t>
            </a:r>
            <a:r>
              <a:rPr lang="en">
                <a:solidFill>
                  <a:schemeClr val="dk1"/>
                </a:solidFill>
              </a:rPr>
              <a:t> database so that each library’s database of books can be maintained, books can easily be searched for and users can view a map system to see what libraries are near them. I’ll talk a bit more in-depth about these in a moment.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Furthering our vision, we’ve designed our app so it can be extensible for the future, whether that is adding a full social-network user system or adding a the ability for an in-app request screen so users can ask a librarian to add a book or ask the developers to add a feature.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As you can see from the diagram in the lower right, we are approximately two months into development, we have about nine more months to add features and refine existing functionality into something that is easy and pleasant to use.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Above all else, the app needs to be an easy to use system where any person can use the app without feeling frustrated, we want the app to melt away into your hands.</a:t>
            </a:r>
            <a:endParaRPr>
              <a:solidFill>
                <a:schemeClr val="dk1"/>
              </a:solidFill>
            </a:endParaRPr>
          </a:p>
          <a:p>
            <a:pPr indent="0" lvl="0" marL="0" rtl="0" algn="l">
              <a:lnSpc>
                <a:spcPct val="115000"/>
              </a:lnSpc>
              <a:spcBef>
                <a:spcPts val="1200"/>
              </a:spcBef>
              <a:spcAft>
                <a:spcPts val="160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ad8848c564_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ad8848c564_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To give you a high-level overview I want to talk some more about the map, search and checkout components. In order to implement each of these, we must meet our user requirements such as internet and camera access, Jiayi will cover these on the next slide.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At its most basic level, </a:t>
            </a:r>
            <a:r>
              <a:rPr i="1" lang="en">
                <a:solidFill>
                  <a:schemeClr val="dk1"/>
                </a:solidFill>
              </a:rPr>
              <a:t>Virtual Library</a:t>
            </a:r>
            <a:r>
              <a:rPr lang="en">
                <a:solidFill>
                  <a:schemeClr val="dk1"/>
                </a:solidFill>
              </a:rPr>
              <a:t> consists of three different screens, the map, the search and the checkout, each screen interacts with each other to provide a full featured experience.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Upon opening the map you’re presented with pins which take you to a library, this utilizes the Google Maps API, but, say you wanted to get to this library screen in a different way, well, you could open up a search screen instead and type the title of the book you want, this utilizes the Firebase Database, filtering in and out the names of the libraries which contain that title.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From there you are presented with a checkout screen, all you have to do is point a camera at a barcode and complete the checkout process, utilizing our last API, the OpenLibrary API, to get the books content (like the title, author and cover.)</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Later in the presentation we’ll go more in-depth into each of these main components, but for now I’ll hand it off to Jiayi so she can talk about the user requirements.</a:t>
            </a:r>
            <a:endParaRPr>
              <a:solidFill>
                <a:schemeClr val="dk1"/>
              </a:solidFill>
            </a:endParaRPr>
          </a:p>
          <a:p>
            <a:pPr indent="0" lvl="0" marL="0" rtl="0" algn="l">
              <a:lnSpc>
                <a:spcPct val="115000"/>
              </a:lnSpc>
              <a:spcBef>
                <a:spcPts val="1200"/>
              </a:spcBef>
              <a:spcAft>
                <a:spcPts val="1200"/>
              </a:spcAft>
              <a:buClr>
                <a:srgbClr val="202729"/>
              </a:buClr>
              <a:buSzPts val="1100"/>
              <a:buFont typeface="Arial"/>
              <a:buNone/>
            </a:pPr>
            <a:r>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ad8848c564_5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ad8848c564_5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I am Jiayi Xu. G</a:t>
            </a:r>
            <a:r>
              <a:rPr lang="en"/>
              <a:t>rant mentioned the user requirements of </a:t>
            </a:r>
            <a:r>
              <a:rPr lang="en"/>
              <a:t>Virtual Library. </a:t>
            </a:r>
            <a:r>
              <a:rPr lang="en"/>
              <a:t> As you can see, to implement Virtual Library, there are 7 requirements. </a:t>
            </a:r>
            <a:endParaRPr/>
          </a:p>
          <a:p>
            <a:pPr indent="0" lvl="0" marL="457200" rtl="0" algn="l">
              <a:spcBef>
                <a:spcPts val="0"/>
              </a:spcBef>
              <a:spcAft>
                <a:spcPts val="0"/>
              </a:spcAft>
              <a:buNone/>
            </a:pPr>
            <a:r>
              <a:t/>
            </a:r>
            <a:endParaRPr/>
          </a:p>
          <a:p>
            <a:pPr indent="-298450" lvl="0" marL="457200" rtl="0" algn="l">
              <a:spcBef>
                <a:spcPts val="0"/>
              </a:spcBef>
              <a:spcAft>
                <a:spcPts val="0"/>
              </a:spcAft>
              <a:buSzPts val="1100"/>
              <a:buChar char="●"/>
            </a:pPr>
            <a:r>
              <a:rPr lang="en"/>
              <a:t>These are：“Access to device’s GPS” which can know the location of the user. “Internet connection on user’s device” which can use map and update data in realtime, also to test application and to version control.</a:t>
            </a:r>
            <a:endParaRPr/>
          </a:p>
          <a:p>
            <a:pPr indent="-298450" lvl="0" marL="457200" rtl="0" algn="l">
              <a:spcBef>
                <a:spcPts val="0"/>
              </a:spcBef>
              <a:spcAft>
                <a:spcPts val="0"/>
              </a:spcAft>
              <a:buSzPts val="1100"/>
              <a:buChar char="●"/>
            </a:pPr>
            <a:r>
              <a:rPr lang="en"/>
              <a:t>The third requirement is about database, I will talk about this part in a few more slides. </a:t>
            </a:r>
            <a:endParaRPr/>
          </a:p>
          <a:p>
            <a:pPr indent="-298450" lvl="0" marL="457200" rtl="0" algn="l">
              <a:spcBef>
                <a:spcPts val="0"/>
              </a:spcBef>
              <a:spcAft>
                <a:spcPts val="0"/>
              </a:spcAft>
              <a:buSzPts val="1100"/>
              <a:buChar char="●"/>
            </a:pPr>
            <a:r>
              <a:rPr lang="en"/>
              <a:t>The map API requirement is an important feature for the Virtual Library. The map will allow user to see what libraries are near them, Kyle will introduce more information about this part. </a:t>
            </a:r>
            <a:endParaRPr/>
          </a:p>
          <a:p>
            <a:pPr indent="-298450" lvl="0" marL="457200" rtl="0" algn="l">
              <a:spcBef>
                <a:spcPts val="0"/>
              </a:spcBef>
              <a:spcAft>
                <a:spcPts val="0"/>
              </a:spcAft>
              <a:buSzPts val="1100"/>
              <a:buChar char="●"/>
            </a:pPr>
            <a:r>
              <a:rPr lang="en"/>
              <a:t>The privacy policy is for user registration condition, the camera use is for scanning ISBN numbers, and to access the database is for checking in or out books within our database.</a:t>
            </a:r>
            <a:endParaRPr/>
          </a:p>
          <a:p>
            <a:pPr indent="0" lvl="0" marL="45720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ad8848c564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ad8848c564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a:solidFill>
                  <a:schemeClr val="dk1"/>
                </a:solidFill>
              </a:rPr>
              <a:t>This slide is the architectural design of the system.  There are three options on the main screen: the map button, search button, and login button.  Buttons on each screen guide user to different interfaces. From the login screen, users can register a new account or log into an existing one.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a:solidFill>
                  <a:schemeClr val="dk1"/>
                </a:solidFill>
              </a:rPr>
              <a:t>The map and search screens will lead user to access the Library screen, this utilizes the Google Maps API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a:solidFill>
                  <a:schemeClr val="dk1"/>
                </a:solidFill>
              </a:rPr>
              <a:t>This system will require user to login if they want to check in or out books.  The red arrow shows how a user might be redirected to login when attempting to checkout a book if they are not currently logged in, and then the user would be returned to the screen after.</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a:solidFill>
                  <a:schemeClr val="dk1"/>
                </a:solidFill>
              </a:rPr>
              <a:t>The whole system will interact with our Firebase database to locate libraries, catalogue their contents, and allow the users to check in or out books.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a:solidFill>
                  <a:schemeClr val="dk1"/>
                </a:solidFill>
              </a:rPr>
              <a:t>Let’s imagine a use-case scenario.  Let’s say you are trying to use our app to locate and check out a specific book.  You would open the app and be presented with the main screen.  You would then click on the button to search a book and begin entering the requisite information.  The search module will be communicating with our database to find that book at a nearby location and present the information to you.  Once you select a library from the results, it will take you to the library screen, where you can begin the checkout process.  Once you select checkout, you can simply scan the book, the app will communicate with the database and OpenLibrary API that the book is now checked out, and you are good to 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ad8848c564_6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ad8848c564_6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We need a database to hold information about the LFL around the user, as well as the books within our system.  It needs to keep track of things like information about the book such as the title, author, publication date, cover, etc.  To do this, we are using Firebase as our database for the app.</a:t>
            </a:r>
            <a:endParaRPr/>
          </a:p>
          <a:p>
            <a:pPr indent="-298450" lvl="0" marL="457200" rtl="0" algn="l">
              <a:spcBef>
                <a:spcPts val="0"/>
              </a:spcBef>
              <a:spcAft>
                <a:spcPts val="0"/>
              </a:spcAft>
              <a:buSzPts val="1100"/>
              <a:buChar char="●"/>
            </a:pPr>
            <a:r>
              <a:rPr lang="en"/>
              <a:t>We want to store our data in Firebase so that we can display the library circulation to users, and they can see what books are available for them to checkout of their local LFL.  The information that we are storing comes from the scanning function of our app, which communicates with a book API to give us the book’s information.  We also need to be able to create new library locations for other LFL in the area.  We hope to have users of the app submit locations of LFL to be included in our app, which will have their locations stored in the database, and we can then populate their circulations with the books available.  </a:t>
            </a:r>
            <a:endParaRPr/>
          </a:p>
          <a:p>
            <a:pPr indent="-298450" lvl="0" marL="457200" rtl="0" algn="l">
              <a:spcBef>
                <a:spcPts val="0"/>
              </a:spcBef>
              <a:spcAft>
                <a:spcPts val="0"/>
              </a:spcAft>
              <a:buSzPts val="1100"/>
              <a:buChar char="●"/>
            </a:pPr>
            <a:r>
              <a:rPr lang="en"/>
              <a:t>Initially, we encountered a problem uploading information to the database, and had to learn more about how to interact with it from within both the app as well as Android Studio.  With Firebase, we are able to monitor changes to the database instantaneously, and were able to check that the correct information was being uploaded when we would use the scan function.  </a:t>
            </a:r>
            <a:endParaRPr/>
          </a:p>
          <a:p>
            <a:pPr indent="-298450" lvl="0" marL="457200" rtl="0" algn="l">
              <a:spcBef>
                <a:spcPts val="0"/>
              </a:spcBef>
              <a:spcAft>
                <a:spcPts val="0"/>
              </a:spcAft>
              <a:buSzPts val="1100"/>
              <a:buChar char="●"/>
            </a:pPr>
            <a:r>
              <a:rPr lang="en"/>
              <a:t>This aspect of our program is teaching us lots of new things -- we are able to take a lot of things we’ve learned from Database Systems class and apply it to this No-SQL database, but there is still a lot to learn when using it in the real world.  </a:t>
            </a:r>
            <a:endParaRPr/>
          </a:p>
          <a:p>
            <a:pPr indent="-298450" lvl="0" marL="457200" rtl="0" algn="l">
              <a:spcBef>
                <a:spcPts val="0"/>
              </a:spcBef>
              <a:spcAft>
                <a:spcPts val="0"/>
              </a:spcAft>
              <a:buSzPts val="1100"/>
              <a:buChar char="●"/>
            </a:pPr>
            <a:r>
              <a:rPr lang="en"/>
              <a:t>Kyle will continue to introduce more </a:t>
            </a:r>
            <a:r>
              <a:rPr lang="en"/>
              <a:t>details about Virtual Library..</a:t>
            </a:r>
            <a:r>
              <a:rPr lang="en"/>
              <a:t>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0.png"/><Relationship Id="rId4" Type="http://schemas.openxmlformats.org/officeDocument/2006/relationships/image" Target="../media/image1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6.gif"/><Relationship Id="rId4" Type="http://schemas.openxmlformats.org/officeDocument/2006/relationships/image" Target="../media/image3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7.jpg"/><Relationship Id="rId4" Type="http://schemas.openxmlformats.org/officeDocument/2006/relationships/image" Target="../media/image19.png"/><Relationship Id="rId5" Type="http://schemas.openxmlformats.org/officeDocument/2006/relationships/image" Target="../media/image21.png"/><Relationship Id="rId6"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hyperlink" Target="http://www.youtube.com/watch?v=0ExkPB4zEMk" TargetMode="External"/><Relationship Id="rId4" Type="http://schemas.openxmlformats.org/officeDocument/2006/relationships/image" Target="../media/image2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0.png"/><Relationship Id="rId4" Type="http://schemas.openxmlformats.org/officeDocument/2006/relationships/image" Target="../media/image22.png"/><Relationship Id="rId10" Type="http://schemas.openxmlformats.org/officeDocument/2006/relationships/image" Target="../media/image29.png"/><Relationship Id="rId9" Type="http://schemas.openxmlformats.org/officeDocument/2006/relationships/image" Target="../media/image31.png"/><Relationship Id="rId5" Type="http://schemas.openxmlformats.org/officeDocument/2006/relationships/image" Target="../media/image28.png"/><Relationship Id="rId6" Type="http://schemas.openxmlformats.org/officeDocument/2006/relationships/image" Target="../media/image33.png"/><Relationship Id="rId7" Type="http://schemas.openxmlformats.org/officeDocument/2006/relationships/image" Target="../media/image32.png"/><Relationship Id="rId8" Type="http://schemas.openxmlformats.org/officeDocument/2006/relationships/image" Target="../media/image2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firebase.google.com/" TargetMode="External"/><Relationship Id="rId4" Type="http://schemas.openxmlformats.org/officeDocument/2006/relationships/hyperlink" Target="https://developer.android.com/studio" TargetMode="External"/><Relationship Id="rId9" Type="http://schemas.openxmlformats.org/officeDocument/2006/relationships/hyperlink" Target="https://openlibrary.org/dev/docs/api/books" TargetMode="External"/><Relationship Id="rId5" Type="http://schemas.openxmlformats.org/officeDocument/2006/relationships/hyperlink" Target="https://console.developers.google.com/apis/library/maps-android-backend.googleapis.com" TargetMode="External"/><Relationship Id="rId6" Type="http://schemas.openxmlformats.org/officeDocument/2006/relationships/hyperlink" Target="https://medium.com/analytics-vidhya/creating-a-barcode-scanner-using-android-studio-71cff11800a2" TargetMode="External"/><Relationship Id="rId7" Type="http://schemas.openxmlformats.org/officeDocument/2006/relationships/hyperlink" Target="https://www.raywenderlich.com/230-introduction-to-google-maps-api-for-android-with-kotlin" TargetMode="External"/><Relationship Id="rId8" Type="http://schemas.openxmlformats.org/officeDocument/2006/relationships/hyperlink" Target="https://app.diagrams.ne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commons.wikimedia.org/wiki/File:Auguste_de_Chatillon_-_L%C3%A9opoldine_Hugo.jpg" TargetMode="External"/><Relationship Id="rId4" Type="http://schemas.openxmlformats.org/officeDocument/2006/relationships/hyperlink" Target="https://commons.wikimedia.org/wiki/File:Reimer_Librarian.jpg" TargetMode="External"/><Relationship Id="rId5" Type="http://schemas.openxmlformats.org/officeDocument/2006/relationships/hyperlink" Target="https://www.flickr.com/photos/34651674@N07/7258061584/" TargetMode="External"/><Relationship Id="rId6" Type="http://schemas.openxmlformats.org/officeDocument/2006/relationships/hyperlink" Target="https://www.pexels.com/photo/blurred-book-book-pages-literature-46274/" TargetMode="External"/><Relationship Id="rId7" Type="http://schemas.openxmlformats.org/officeDocument/2006/relationships/hyperlink" Target="https://images.nga.gov/?service=asset&amp;action=show_zoom_window_popup&amp;language=en&amp;asset=66024&amp;location=grid&amp;asset_list=109948,76165,66024,49028,148908,149152,149498,149347,149528,148885,149267,149357&amp;basket_item_id=undefined"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11.png"/><Relationship Id="rId5"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image" Target="../media/image4.png"/><Relationship Id="rId5"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58" name="Shape 58"/>
        <p:cNvGrpSpPr/>
        <p:nvPr/>
      </p:nvGrpSpPr>
      <p:grpSpPr>
        <a:xfrm>
          <a:off x="0" y="0"/>
          <a:ext cx="0" cy="0"/>
          <a:chOff x="0" y="0"/>
          <a:chExt cx="0" cy="0"/>
        </a:xfrm>
      </p:grpSpPr>
      <p:sp>
        <p:nvSpPr>
          <p:cNvPr id="59" name="Google Shape;59;p13"/>
          <p:cNvSpPr txBox="1"/>
          <p:nvPr>
            <p:ph idx="1" type="subTitle"/>
          </p:nvPr>
        </p:nvSpPr>
        <p:spPr>
          <a:xfrm>
            <a:off x="510450" y="3029913"/>
            <a:ext cx="8123100" cy="6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Presenters: Grant Saylor, Kyle Smith, Anthony Tran, Jiayi Xu</a:t>
            </a:r>
            <a:endParaRPr/>
          </a:p>
        </p:txBody>
      </p:sp>
      <p:sp>
        <p:nvSpPr>
          <p:cNvPr id="60" name="Google Shape;60;p13"/>
          <p:cNvSpPr txBox="1"/>
          <p:nvPr>
            <p:ph type="ctrTitle"/>
          </p:nvPr>
        </p:nvSpPr>
        <p:spPr>
          <a:xfrm>
            <a:off x="510450" y="1440275"/>
            <a:ext cx="8123100" cy="15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i="1" lang="en" sz="2800"/>
              <a:t>End of Capstone I</a:t>
            </a:r>
            <a:endParaRPr i="1" sz="2800"/>
          </a:p>
        </p:txBody>
      </p:sp>
      <p:pic>
        <p:nvPicPr>
          <p:cNvPr id="61" name="Google Shape;61;p13"/>
          <p:cNvPicPr preferRelativeResize="0"/>
          <p:nvPr/>
        </p:nvPicPr>
        <p:blipFill>
          <a:blip r:embed="rId3">
            <a:alphaModFix/>
          </a:blip>
          <a:stretch>
            <a:fillRect/>
          </a:stretch>
        </p:blipFill>
        <p:spPr>
          <a:xfrm>
            <a:off x="1704750" y="322534"/>
            <a:ext cx="9144002" cy="2579632"/>
          </a:xfrm>
          <a:prstGeom prst="rect">
            <a:avLst/>
          </a:prstGeom>
          <a:noFill/>
          <a:ln>
            <a:noFill/>
          </a:ln>
        </p:spPr>
      </p:pic>
      <p:sp>
        <p:nvSpPr>
          <p:cNvPr id="62" name="Google Shape;62;p13"/>
          <p:cNvSpPr txBox="1"/>
          <p:nvPr/>
        </p:nvSpPr>
        <p:spPr>
          <a:xfrm>
            <a:off x="-1082987"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Grant </a:t>
            </a:r>
            <a:endParaRPr sz="2800">
              <a:solidFill>
                <a:srgbClr val="202729"/>
              </a:solidFill>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61"/>
                                        </p:tgtEl>
                                        <p:attrNameLst>
                                          <p:attrName>style.visibility</p:attrName>
                                        </p:attrNameLst>
                                      </p:cBhvr>
                                      <p:to>
                                        <p:strVal val="visible"/>
                                      </p:to>
                                    </p:set>
                                    <p:animEffect filter="fade" transition="in">
                                      <p:cBhvr>
                                        <p:cTn dur="1500"/>
                                        <p:tgtEl>
                                          <p:spTgt spid="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2"/>
          <p:cNvSpPr txBox="1"/>
          <p:nvPr>
            <p:ph type="title"/>
          </p:nvPr>
        </p:nvSpPr>
        <p:spPr>
          <a:xfrm>
            <a:off x="227900" y="78850"/>
            <a:ext cx="414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Map API Implementation</a:t>
            </a:r>
            <a:endParaRPr/>
          </a:p>
        </p:txBody>
      </p:sp>
      <p:sp>
        <p:nvSpPr>
          <p:cNvPr id="154" name="Google Shape;154;p22"/>
          <p:cNvSpPr txBox="1"/>
          <p:nvPr>
            <p:ph idx="1" type="body"/>
          </p:nvPr>
        </p:nvSpPr>
        <p:spPr>
          <a:xfrm>
            <a:off x="113900" y="1047375"/>
            <a:ext cx="5984700" cy="35529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SzPts val="1600"/>
              <a:buChar char="●"/>
            </a:pPr>
            <a:r>
              <a:rPr b="1" lang="en" sz="1600"/>
              <a:t>The Problem: </a:t>
            </a:r>
            <a:r>
              <a:rPr lang="en" sz="1600"/>
              <a:t>Finding Little Free Library locations is a pain.</a:t>
            </a:r>
            <a:endParaRPr sz="1600"/>
          </a:p>
          <a:p>
            <a:pPr indent="0" lvl="0" marL="0" rtl="0" algn="l">
              <a:lnSpc>
                <a:spcPct val="100000"/>
              </a:lnSpc>
              <a:spcBef>
                <a:spcPts val="1600"/>
              </a:spcBef>
              <a:spcAft>
                <a:spcPts val="0"/>
              </a:spcAft>
              <a:buNone/>
            </a:pPr>
            <a:r>
              <a:t/>
            </a:r>
            <a:endParaRPr sz="1600"/>
          </a:p>
          <a:p>
            <a:pPr indent="-330200" lvl="0" marL="457200" rtl="0" algn="l">
              <a:lnSpc>
                <a:spcPct val="100000"/>
              </a:lnSpc>
              <a:spcBef>
                <a:spcPts val="1600"/>
              </a:spcBef>
              <a:spcAft>
                <a:spcPts val="0"/>
              </a:spcAft>
              <a:buSzPts val="1600"/>
              <a:buChar char="●"/>
            </a:pPr>
            <a:r>
              <a:rPr b="1" lang="en" sz="1600"/>
              <a:t>The Solution:</a:t>
            </a:r>
            <a:r>
              <a:rPr lang="en" sz="1600"/>
              <a:t> We can use Google Maps API.</a:t>
            </a:r>
            <a:endParaRPr sz="1600"/>
          </a:p>
          <a:p>
            <a:pPr indent="0" lvl="0" marL="0" rtl="0" algn="l">
              <a:lnSpc>
                <a:spcPct val="100000"/>
              </a:lnSpc>
              <a:spcBef>
                <a:spcPts val="1600"/>
              </a:spcBef>
              <a:spcAft>
                <a:spcPts val="0"/>
              </a:spcAft>
              <a:buNone/>
            </a:pPr>
            <a:r>
              <a:t/>
            </a:r>
            <a:endParaRPr sz="1600"/>
          </a:p>
          <a:p>
            <a:pPr indent="-330200" lvl="0" marL="457200" rtl="0" algn="l">
              <a:lnSpc>
                <a:spcPct val="100000"/>
              </a:lnSpc>
              <a:spcBef>
                <a:spcPts val="1600"/>
              </a:spcBef>
              <a:spcAft>
                <a:spcPts val="0"/>
              </a:spcAft>
              <a:buSzPts val="1600"/>
              <a:buChar char="●"/>
            </a:pPr>
            <a:r>
              <a:rPr lang="en" sz="1600"/>
              <a:t>The map is powerful and flexible, it is malleable to your needs.</a:t>
            </a:r>
            <a:endParaRPr sz="1600"/>
          </a:p>
          <a:p>
            <a:pPr indent="0" lvl="0" marL="0" rtl="0" algn="l">
              <a:lnSpc>
                <a:spcPct val="100000"/>
              </a:lnSpc>
              <a:spcBef>
                <a:spcPts val="1600"/>
              </a:spcBef>
              <a:spcAft>
                <a:spcPts val="0"/>
              </a:spcAft>
              <a:buNone/>
            </a:pPr>
            <a:r>
              <a:t/>
            </a:r>
            <a:endParaRPr sz="1600"/>
          </a:p>
          <a:p>
            <a:pPr indent="-330200" lvl="0" marL="457200" rtl="0" algn="l">
              <a:lnSpc>
                <a:spcPct val="100000"/>
              </a:lnSpc>
              <a:spcBef>
                <a:spcPts val="1600"/>
              </a:spcBef>
              <a:spcAft>
                <a:spcPts val="0"/>
              </a:spcAft>
              <a:buSzPts val="1600"/>
              <a:buChar char="●"/>
            </a:pPr>
            <a:r>
              <a:rPr lang="en" sz="1600"/>
              <a:t>Implementation introduced some issues, such as populating the map or displaying pins.</a:t>
            </a:r>
            <a:endParaRPr sz="1600"/>
          </a:p>
          <a:p>
            <a:pPr indent="0" lvl="0" marL="457200" rtl="0" algn="l">
              <a:spcBef>
                <a:spcPts val="1600"/>
              </a:spcBef>
              <a:spcAft>
                <a:spcPts val="1600"/>
              </a:spcAft>
              <a:buNone/>
            </a:pPr>
            <a:r>
              <a:t/>
            </a:r>
            <a:endParaRPr sz="1600"/>
          </a:p>
        </p:txBody>
      </p:sp>
      <p:sp>
        <p:nvSpPr>
          <p:cNvPr id="155" name="Google Shape;155;p22"/>
          <p:cNvSpPr txBox="1"/>
          <p:nvPr/>
        </p:nvSpPr>
        <p:spPr>
          <a:xfrm>
            <a:off x="-1125805" y="78850"/>
            <a:ext cx="862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Kyle </a:t>
            </a:r>
            <a:endParaRPr sz="2800">
              <a:solidFill>
                <a:srgbClr val="202729"/>
              </a:solidFill>
              <a:latin typeface="Proxima Nova"/>
              <a:ea typeface="Proxima Nova"/>
              <a:cs typeface="Proxima Nova"/>
              <a:sym typeface="Proxima Nova"/>
            </a:endParaRPr>
          </a:p>
        </p:txBody>
      </p:sp>
      <p:sp>
        <p:nvSpPr>
          <p:cNvPr id="156" name="Google Shape;156;p22"/>
          <p:cNvSpPr txBox="1"/>
          <p:nvPr/>
        </p:nvSpPr>
        <p:spPr>
          <a:xfrm>
            <a:off x="7386250" y="4703625"/>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Speaker: Kyle Smith</a:t>
            </a:r>
            <a:endParaRPr/>
          </a:p>
        </p:txBody>
      </p:sp>
      <p:pic>
        <p:nvPicPr>
          <p:cNvPr id="157" name="Google Shape;157;p22"/>
          <p:cNvPicPr preferRelativeResize="0"/>
          <p:nvPr/>
        </p:nvPicPr>
        <p:blipFill rotWithShape="1">
          <a:blip r:embed="rId3">
            <a:alphaModFix/>
          </a:blip>
          <a:srcRect b="1176" l="6093" r="6980" t="3910"/>
          <a:stretch/>
        </p:blipFill>
        <p:spPr>
          <a:xfrm>
            <a:off x="6589275" y="78850"/>
            <a:ext cx="2286975" cy="4682326"/>
          </a:xfrm>
          <a:prstGeom prst="rect">
            <a:avLst/>
          </a:prstGeom>
          <a:noFill/>
          <a:ln>
            <a:noFill/>
          </a:ln>
        </p:spPr>
      </p:pic>
      <p:pic>
        <p:nvPicPr>
          <p:cNvPr id="158" name="Google Shape;158;p22"/>
          <p:cNvPicPr preferRelativeResize="0"/>
          <p:nvPr/>
        </p:nvPicPr>
        <p:blipFill>
          <a:blip r:embed="rId4">
            <a:alphaModFix/>
          </a:blip>
          <a:stretch>
            <a:fillRect/>
          </a:stretch>
        </p:blipFill>
        <p:spPr>
          <a:xfrm>
            <a:off x="5030472" y="1788050"/>
            <a:ext cx="1423875" cy="747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2000"/>
                                        <p:tgtEl>
                                          <p:spTgt spid="15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3"/>
          <p:cNvSpPr txBox="1"/>
          <p:nvPr>
            <p:ph type="title"/>
          </p:nvPr>
        </p:nvSpPr>
        <p:spPr>
          <a:xfrm>
            <a:off x="80150" y="801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Scanning Functionality</a:t>
            </a:r>
            <a:endParaRPr/>
          </a:p>
        </p:txBody>
      </p:sp>
      <p:sp>
        <p:nvSpPr>
          <p:cNvPr id="164" name="Google Shape;164;p23"/>
          <p:cNvSpPr txBox="1"/>
          <p:nvPr>
            <p:ph idx="1" type="body"/>
          </p:nvPr>
        </p:nvSpPr>
        <p:spPr>
          <a:xfrm>
            <a:off x="0" y="1031150"/>
            <a:ext cx="5092200" cy="3707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The Problem:</a:t>
            </a:r>
            <a:r>
              <a:rPr lang="en"/>
              <a:t>  How can we make it easy to check in/out books</a:t>
            </a:r>
            <a:br>
              <a:rPr lang="en"/>
            </a:br>
            <a:endParaRPr/>
          </a:p>
          <a:p>
            <a:pPr indent="-342900" lvl="0" marL="457200" rtl="0" algn="l">
              <a:spcBef>
                <a:spcPts val="0"/>
              </a:spcBef>
              <a:spcAft>
                <a:spcPts val="0"/>
              </a:spcAft>
              <a:buSzPts val="1800"/>
              <a:buChar char="●"/>
            </a:pPr>
            <a:r>
              <a:rPr b="1" lang="en"/>
              <a:t>The Solution:</a:t>
            </a:r>
            <a:r>
              <a:rPr lang="en"/>
              <a:t>  A simple scanning module.</a:t>
            </a:r>
            <a:br>
              <a:rPr lang="en"/>
            </a:br>
            <a:endParaRPr/>
          </a:p>
          <a:p>
            <a:pPr indent="-342900" lvl="0" marL="457200" rtl="0" algn="l">
              <a:spcBef>
                <a:spcPts val="0"/>
              </a:spcBef>
              <a:spcAft>
                <a:spcPts val="0"/>
              </a:spcAft>
              <a:buSzPts val="1800"/>
              <a:buChar char="●"/>
            </a:pPr>
            <a:r>
              <a:rPr lang="en"/>
              <a:t>What do we do if the ISBN is invalid?</a:t>
            </a:r>
            <a:br>
              <a:rPr lang="en"/>
            </a:br>
            <a:endParaRPr/>
          </a:p>
          <a:p>
            <a:pPr indent="-342900" lvl="0" marL="457200" rtl="0" algn="l">
              <a:spcBef>
                <a:spcPts val="0"/>
              </a:spcBef>
              <a:spcAft>
                <a:spcPts val="0"/>
              </a:spcAft>
              <a:buSzPts val="1800"/>
              <a:buChar char="●"/>
            </a:pPr>
            <a:r>
              <a:rPr lang="en"/>
              <a:t>What did we learn? So much about ISBN!</a:t>
            </a:r>
            <a:endParaRPr/>
          </a:p>
          <a:p>
            <a:pPr indent="0" lvl="0" marL="457200" rtl="0" algn="l">
              <a:spcBef>
                <a:spcPts val="1600"/>
              </a:spcBef>
              <a:spcAft>
                <a:spcPts val="1600"/>
              </a:spcAft>
              <a:buNone/>
            </a:pPr>
            <a:r>
              <a:t/>
            </a:r>
            <a:endParaRPr sz="1600"/>
          </a:p>
        </p:txBody>
      </p:sp>
      <p:sp>
        <p:nvSpPr>
          <p:cNvPr id="165" name="Google Shape;165;p23"/>
          <p:cNvSpPr txBox="1"/>
          <p:nvPr/>
        </p:nvSpPr>
        <p:spPr>
          <a:xfrm>
            <a:off x="-959186" y="0"/>
            <a:ext cx="8679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Kyle </a:t>
            </a:r>
            <a:endParaRPr sz="2800">
              <a:solidFill>
                <a:srgbClr val="202729"/>
              </a:solidFill>
              <a:latin typeface="Proxima Nova"/>
              <a:ea typeface="Proxima Nova"/>
              <a:cs typeface="Proxima Nova"/>
              <a:sym typeface="Proxima Nova"/>
            </a:endParaRPr>
          </a:p>
        </p:txBody>
      </p:sp>
      <p:pic>
        <p:nvPicPr>
          <p:cNvPr id="166" name="Google Shape;166;p23"/>
          <p:cNvPicPr preferRelativeResize="0"/>
          <p:nvPr/>
        </p:nvPicPr>
        <p:blipFill>
          <a:blip r:embed="rId3">
            <a:alphaModFix/>
          </a:blip>
          <a:stretch>
            <a:fillRect/>
          </a:stretch>
        </p:blipFill>
        <p:spPr>
          <a:xfrm>
            <a:off x="6161425" y="2849100"/>
            <a:ext cx="2915650" cy="2101975"/>
          </a:xfrm>
          <a:prstGeom prst="rect">
            <a:avLst/>
          </a:prstGeom>
          <a:noFill/>
          <a:ln>
            <a:noFill/>
          </a:ln>
        </p:spPr>
      </p:pic>
      <p:pic>
        <p:nvPicPr>
          <p:cNvPr id="167" name="Google Shape;167;p23"/>
          <p:cNvPicPr preferRelativeResize="0"/>
          <p:nvPr/>
        </p:nvPicPr>
        <p:blipFill rotWithShape="1">
          <a:blip r:embed="rId4">
            <a:alphaModFix/>
          </a:blip>
          <a:srcRect b="7910" l="8709" r="0" t="0"/>
          <a:stretch/>
        </p:blipFill>
        <p:spPr>
          <a:xfrm>
            <a:off x="5950975" y="0"/>
            <a:ext cx="3553029" cy="2688223"/>
          </a:xfrm>
          <a:prstGeom prst="rect">
            <a:avLst/>
          </a:prstGeom>
          <a:noFill/>
          <a:ln>
            <a:noFill/>
          </a:ln>
        </p:spPr>
      </p:pic>
      <p:sp>
        <p:nvSpPr>
          <p:cNvPr id="168" name="Google Shape;168;p23"/>
          <p:cNvSpPr txBox="1"/>
          <p:nvPr/>
        </p:nvSpPr>
        <p:spPr>
          <a:xfrm>
            <a:off x="5257450" y="3516025"/>
            <a:ext cx="1089900" cy="97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150">
                <a:solidFill>
                  <a:schemeClr val="dk2"/>
                </a:solidFill>
                <a:highlight>
                  <a:srgbClr val="FFFFFF"/>
                </a:highlight>
              </a:rPr>
              <a:t>✔</a:t>
            </a:r>
            <a:endParaRPr sz="5500">
              <a:solidFill>
                <a:schemeClr val="dk2"/>
              </a:solidFill>
            </a:endParaRPr>
          </a:p>
        </p:txBody>
      </p:sp>
      <p:sp>
        <p:nvSpPr>
          <p:cNvPr id="169" name="Google Shape;169;p23"/>
          <p:cNvSpPr txBox="1"/>
          <p:nvPr/>
        </p:nvSpPr>
        <p:spPr>
          <a:xfrm>
            <a:off x="5257450" y="718300"/>
            <a:ext cx="1089900" cy="97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150">
                <a:solidFill>
                  <a:srgbClr val="FF0000"/>
                </a:solidFill>
                <a:highlight>
                  <a:srgbClr val="FFFFFF"/>
                </a:highlight>
              </a:rPr>
              <a:t>X</a:t>
            </a:r>
            <a:endParaRPr sz="5500">
              <a:solidFill>
                <a:srgbClr val="FF0000"/>
              </a:solidFill>
            </a:endParaRPr>
          </a:p>
        </p:txBody>
      </p:sp>
      <p:sp>
        <p:nvSpPr>
          <p:cNvPr id="170" name="Google Shape;170;p23"/>
          <p:cNvSpPr txBox="1"/>
          <p:nvPr/>
        </p:nvSpPr>
        <p:spPr>
          <a:xfrm>
            <a:off x="5018650" y="1454125"/>
            <a:ext cx="1089900" cy="29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Not a book!</a:t>
            </a:r>
            <a:endParaRPr>
              <a:latin typeface="Proxima Nova"/>
              <a:ea typeface="Proxima Nova"/>
              <a:cs typeface="Proxima Nova"/>
              <a:sym typeface="Proxima Nova"/>
            </a:endParaRPr>
          </a:p>
        </p:txBody>
      </p:sp>
      <p:sp>
        <p:nvSpPr>
          <p:cNvPr id="171" name="Google Shape;171;p23"/>
          <p:cNvSpPr txBox="1"/>
          <p:nvPr/>
        </p:nvSpPr>
        <p:spPr>
          <a:xfrm>
            <a:off x="5118175" y="4340650"/>
            <a:ext cx="1089900" cy="29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Valid ISBN!</a:t>
            </a:r>
            <a:endParaRPr>
              <a:latin typeface="Proxima Nova"/>
              <a:ea typeface="Proxima Nova"/>
              <a:cs typeface="Proxima Nova"/>
              <a:sym typeface="Proxima Nova"/>
            </a:endParaRPr>
          </a:p>
        </p:txBody>
      </p:sp>
      <p:sp>
        <p:nvSpPr>
          <p:cNvPr id="172" name="Google Shape;172;p23"/>
          <p:cNvSpPr/>
          <p:nvPr/>
        </p:nvSpPr>
        <p:spPr>
          <a:xfrm rot="1204479">
            <a:off x="5910323" y="1275998"/>
            <a:ext cx="1491941" cy="368904"/>
          </a:xfrm>
          <a:prstGeom prst="rightArrow">
            <a:avLst>
              <a:gd fmla="val 50000" name="adj1"/>
              <a:gd fmla="val 50000" name="adj2"/>
            </a:avLst>
          </a:prstGeom>
          <a:solidFill>
            <a:srgbClr val="FF0000"/>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1000"/>
                                        <p:tgtEl>
                                          <p:spTgt spid="166"/>
                                        </p:tgtEl>
                                      </p:cBhvr>
                                    </p:animEffect>
                                  </p:childTnLst>
                                </p:cTn>
                              </p:par>
                              <p:par>
                                <p:cTn fill="hold" nodeType="with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1000"/>
                                        <p:tgtEl>
                                          <p:spTgt spid="167"/>
                                        </p:tgtEl>
                                      </p:cBhvr>
                                    </p:animEffect>
                                  </p:childTnLst>
                                </p:cTn>
                              </p:par>
                              <p:par>
                                <p:cTn fill="hold" nodeType="with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000"/>
                                        <p:tgtEl>
                                          <p:spTgt spid="169"/>
                                        </p:tgtEl>
                                      </p:cBhvr>
                                    </p:animEffect>
                                  </p:childTnLst>
                                </p:cTn>
                              </p:par>
                              <p:par>
                                <p:cTn fill="hold" nodeType="withEffect" presetClass="entr" presetID="10" presetSubtype="0">
                                  <p:stCondLst>
                                    <p:cond delay="0"/>
                                  </p:stCondLst>
                                  <p:childTnLst>
                                    <p:set>
                                      <p:cBhvr>
                                        <p:cTn dur="1" fill="hold">
                                          <p:stCondLst>
                                            <p:cond delay="0"/>
                                          </p:stCondLst>
                                        </p:cTn>
                                        <p:tgtEl>
                                          <p:spTgt spid="168"/>
                                        </p:tgtEl>
                                        <p:attrNameLst>
                                          <p:attrName>style.visibility</p:attrName>
                                        </p:attrNameLst>
                                      </p:cBhvr>
                                      <p:to>
                                        <p:strVal val="visible"/>
                                      </p:to>
                                    </p:set>
                                    <p:animEffect filter="fade" transition="in">
                                      <p:cBhvr>
                                        <p:cTn dur="1000"/>
                                        <p:tgtEl>
                                          <p:spTgt spid="168"/>
                                        </p:tgtEl>
                                      </p:cBhvr>
                                    </p:animEffect>
                                  </p:childTnLst>
                                </p:cTn>
                              </p:par>
                              <p:par>
                                <p:cTn fill="hold" nodeType="withEffect" presetClass="entr" presetID="10" presetSubtype="0">
                                  <p:stCondLst>
                                    <p:cond delay="0"/>
                                  </p:stCondLst>
                                  <p:childTnLst>
                                    <p:set>
                                      <p:cBhvr>
                                        <p:cTn dur="1" fill="hold">
                                          <p:stCondLst>
                                            <p:cond delay="0"/>
                                          </p:stCondLst>
                                        </p:cTn>
                                        <p:tgtEl>
                                          <p:spTgt spid="171"/>
                                        </p:tgtEl>
                                        <p:attrNameLst>
                                          <p:attrName>style.visibility</p:attrName>
                                        </p:attrNameLst>
                                      </p:cBhvr>
                                      <p:to>
                                        <p:strVal val="visible"/>
                                      </p:to>
                                    </p:set>
                                    <p:animEffect filter="fade" transition="in">
                                      <p:cBhvr>
                                        <p:cTn dur="1000"/>
                                        <p:tgtEl>
                                          <p:spTgt spid="171"/>
                                        </p:tgtEl>
                                      </p:cBhvr>
                                    </p:animEffect>
                                  </p:childTnLst>
                                </p:cTn>
                              </p:par>
                              <p:par>
                                <p:cTn fill="hold" nodeType="with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1000"/>
                                        <p:tgtEl>
                                          <p:spTgt spid="170"/>
                                        </p:tgtEl>
                                      </p:cBhvr>
                                    </p:animEffect>
                                  </p:childTnLst>
                                </p:cTn>
                              </p:par>
                              <p:par>
                                <p:cTn fill="hold" nodeType="with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1000"/>
                                        <p:tgtEl>
                                          <p:spTgt spid="1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4"/>
          <p:cNvSpPr txBox="1"/>
          <p:nvPr>
            <p:ph type="title"/>
          </p:nvPr>
        </p:nvSpPr>
        <p:spPr>
          <a:xfrm>
            <a:off x="95025" y="573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Search Function</a:t>
            </a:r>
            <a:endParaRPr/>
          </a:p>
        </p:txBody>
      </p:sp>
      <p:sp>
        <p:nvSpPr>
          <p:cNvPr id="178" name="Google Shape;178;p24"/>
          <p:cNvSpPr txBox="1"/>
          <p:nvPr>
            <p:ph idx="1" type="body"/>
          </p:nvPr>
        </p:nvSpPr>
        <p:spPr>
          <a:xfrm>
            <a:off x="0" y="920125"/>
            <a:ext cx="61362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The Problem:</a:t>
            </a:r>
            <a:r>
              <a:rPr lang="en"/>
              <a:t>  It doesn’t feel good going out to a Little Free Library and it not having anything you want.</a:t>
            </a:r>
            <a:br>
              <a:rPr lang="en"/>
            </a:br>
            <a:endParaRPr/>
          </a:p>
          <a:p>
            <a:pPr indent="-342900" lvl="0" marL="457200" rtl="0" algn="l">
              <a:spcBef>
                <a:spcPts val="0"/>
              </a:spcBef>
              <a:spcAft>
                <a:spcPts val="0"/>
              </a:spcAft>
              <a:buSzPts val="1800"/>
              <a:buChar char="●"/>
            </a:pPr>
            <a:r>
              <a:rPr b="1" lang="en"/>
              <a:t>The Solution:</a:t>
            </a:r>
            <a:r>
              <a:rPr lang="en"/>
              <a:t>  A search book feature.</a:t>
            </a:r>
            <a:endParaRPr/>
          </a:p>
          <a:p>
            <a:pPr indent="0" lvl="0" marL="457200" rtl="0" algn="l">
              <a:spcBef>
                <a:spcPts val="1600"/>
              </a:spcBef>
              <a:spcAft>
                <a:spcPts val="0"/>
              </a:spcAft>
              <a:buNone/>
            </a:pPr>
            <a:r>
              <a:t/>
            </a:r>
            <a:endParaRPr/>
          </a:p>
          <a:p>
            <a:pPr indent="-342900" lvl="0" marL="457200" rtl="0" algn="l">
              <a:spcBef>
                <a:spcPts val="1600"/>
              </a:spcBef>
              <a:spcAft>
                <a:spcPts val="0"/>
              </a:spcAft>
              <a:buSzPts val="1800"/>
              <a:buChar char="●"/>
            </a:pPr>
            <a:r>
              <a:rPr lang="en"/>
              <a:t>What about mistyped searches?</a:t>
            </a:r>
            <a:endParaRPr/>
          </a:p>
          <a:p>
            <a:pPr indent="0" lvl="0" marL="457200" rtl="0" algn="l">
              <a:spcBef>
                <a:spcPts val="1600"/>
              </a:spcBef>
              <a:spcAft>
                <a:spcPts val="0"/>
              </a:spcAft>
              <a:buNone/>
            </a:pPr>
            <a:r>
              <a:t/>
            </a:r>
            <a:endParaRPr/>
          </a:p>
          <a:p>
            <a:pPr indent="-342900" lvl="0" marL="457200" rtl="0" algn="l">
              <a:spcBef>
                <a:spcPts val="1600"/>
              </a:spcBef>
              <a:spcAft>
                <a:spcPts val="0"/>
              </a:spcAft>
              <a:buSzPts val="1800"/>
              <a:buChar char="●"/>
            </a:pPr>
            <a:r>
              <a:rPr lang="en"/>
              <a:t>How can we apply techniques from Database Systems?</a:t>
            </a:r>
            <a:br>
              <a:rPr lang="en"/>
            </a:br>
            <a:endParaRPr/>
          </a:p>
        </p:txBody>
      </p:sp>
      <p:pic>
        <p:nvPicPr>
          <p:cNvPr id="179" name="Google Shape;179;p24"/>
          <p:cNvPicPr preferRelativeResize="0"/>
          <p:nvPr/>
        </p:nvPicPr>
        <p:blipFill>
          <a:blip r:embed="rId3">
            <a:alphaModFix/>
          </a:blip>
          <a:stretch>
            <a:fillRect/>
          </a:stretch>
        </p:blipFill>
        <p:spPr>
          <a:xfrm>
            <a:off x="6394325" y="57300"/>
            <a:ext cx="2411400" cy="4879435"/>
          </a:xfrm>
          <a:prstGeom prst="rect">
            <a:avLst/>
          </a:prstGeom>
          <a:noFill/>
          <a:ln>
            <a:noFill/>
          </a:ln>
        </p:spPr>
      </p:pic>
      <p:sp>
        <p:nvSpPr>
          <p:cNvPr id="180" name="Google Shape;180;p24"/>
          <p:cNvSpPr txBox="1"/>
          <p:nvPr/>
        </p:nvSpPr>
        <p:spPr>
          <a:xfrm>
            <a:off x="-1366096" y="0"/>
            <a:ext cx="13203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Kyle? </a:t>
            </a:r>
            <a:endParaRPr sz="2800">
              <a:solidFill>
                <a:srgbClr val="202729"/>
              </a:solidFill>
              <a:latin typeface="Proxima Nova"/>
              <a:ea typeface="Proxima Nova"/>
              <a:cs typeface="Proxima Nova"/>
              <a:sym typeface="Proxima Nova"/>
            </a:endParaRPr>
          </a:p>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No, this is Patrick</a:t>
            </a:r>
            <a:endParaRPr sz="2800">
              <a:solidFill>
                <a:srgbClr val="202729"/>
              </a:solidFill>
              <a:latin typeface="Proxima Nova"/>
              <a:ea typeface="Proxima Nova"/>
              <a:cs typeface="Proxima Nova"/>
              <a:sym typeface="Proxima Nov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pic>
        <p:nvPicPr>
          <p:cNvPr id="185" name="Google Shape;185;p25"/>
          <p:cNvPicPr preferRelativeResize="0"/>
          <p:nvPr/>
        </p:nvPicPr>
        <p:blipFill>
          <a:blip r:embed="rId3">
            <a:alphaModFix/>
          </a:blip>
          <a:stretch>
            <a:fillRect/>
          </a:stretch>
        </p:blipFill>
        <p:spPr>
          <a:xfrm>
            <a:off x="6158675" y="2993850"/>
            <a:ext cx="2811600" cy="1405800"/>
          </a:xfrm>
          <a:prstGeom prst="rect">
            <a:avLst/>
          </a:prstGeom>
          <a:noFill/>
          <a:ln>
            <a:noFill/>
          </a:ln>
        </p:spPr>
      </p:pic>
      <p:sp>
        <p:nvSpPr>
          <p:cNvPr id="186" name="Google Shape;186;p25"/>
          <p:cNvSpPr txBox="1"/>
          <p:nvPr>
            <p:ph type="title"/>
          </p:nvPr>
        </p:nvSpPr>
        <p:spPr>
          <a:xfrm>
            <a:off x="85100" y="824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Experiences</a:t>
            </a:r>
            <a:endParaRPr/>
          </a:p>
        </p:txBody>
      </p:sp>
      <p:sp>
        <p:nvSpPr>
          <p:cNvPr id="187" name="Google Shape;187;p25"/>
          <p:cNvSpPr txBox="1"/>
          <p:nvPr>
            <p:ph idx="1" type="body"/>
          </p:nvPr>
        </p:nvSpPr>
        <p:spPr>
          <a:xfrm>
            <a:off x="153075" y="63222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Everything in this project was new to us</a:t>
            </a:r>
            <a:endParaRPr/>
          </a:p>
          <a:p>
            <a:pPr indent="-317500" lvl="1" marL="914400" rtl="0" algn="l">
              <a:spcBef>
                <a:spcPts val="0"/>
              </a:spcBef>
              <a:spcAft>
                <a:spcPts val="0"/>
              </a:spcAft>
              <a:buSzPts val="1400"/>
              <a:buChar char="○"/>
            </a:pPr>
            <a:r>
              <a:rPr lang="en"/>
              <a:t>Android Studio</a:t>
            </a:r>
            <a:endParaRPr/>
          </a:p>
          <a:p>
            <a:pPr indent="-317500" lvl="1" marL="914400" rtl="0" algn="l">
              <a:spcBef>
                <a:spcPts val="0"/>
              </a:spcBef>
              <a:spcAft>
                <a:spcPts val="0"/>
              </a:spcAft>
              <a:buSzPts val="1400"/>
              <a:buChar char="○"/>
            </a:pPr>
            <a:r>
              <a:rPr lang="en"/>
              <a:t>Mobile Application Development</a:t>
            </a:r>
            <a:endParaRPr/>
          </a:p>
          <a:p>
            <a:pPr indent="-317500" lvl="1" marL="914400" rtl="0" algn="l">
              <a:spcBef>
                <a:spcPts val="0"/>
              </a:spcBef>
              <a:spcAft>
                <a:spcPts val="0"/>
              </a:spcAft>
              <a:buSzPts val="1400"/>
              <a:buChar char="○"/>
            </a:pPr>
            <a:r>
              <a:rPr lang="en"/>
              <a:t>Kotlin language</a:t>
            </a:r>
            <a:endParaRPr/>
          </a:p>
          <a:p>
            <a:pPr indent="-317500" lvl="1" marL="914400" rtl="0" algn="l">
              <a:spcBef>
                <a:spcPts val="0"/>
              </a:spcBef>
              <a:spcAft>
                <a:spcPts val="0"/>
              </a:spcAft>
              <a:buSzPts val="1400"/>
              <a:buChar char="○"/>
            </a:pPr>
            <a:r>
              <a:rPr lang="en"/>
              <a:t>Firebase Integration</a:t>
            </a:r>
            <a:endParaRPr/>
          </a:p>
          <a:p>
            <a:pPr indent="-317500" lvl="1" marL="914400" rtl="0" algn="l">
              <a:spcBef>
                <a:spcPts val="0"/>
              </a:spcBef>
              <a:spcAft>
                <a:spcPts val="0"/>
              </a:spcAft>
              <a:buSzPts val="1400"/>
              <a:buChar char="○"/>
            </a:pPr>
            <a:r>
              <a:rPr lang="en"/>
              <a:t>Usage of APIs</a:t>
            </a:r>
            <a:endParaRPr/>
          </a:p>
          <a:p>
            <a:pPr indent="-342900" lvl="0" marL="457200" rtl="0" algn="l">
              <a:spcBef>
                <a:spcPts val="0"/>
              </a:spcBef>
              <a:spcAft>
                <a:spcPts val="0"/>
              </a:spcAft>
              <a:buSzPts val="1800"/>
              <a:buChar char="●"/>
            </a:pPr>
            <a:r>
              <a:rPr lang="en"/>
              <a:t>We learned to overcome issues surrounding these new mediums and have become more proficient.  There’s still much to learn for the upcoming Capstone classes.</a:t>
            </a:r>
            <a:endParaRPr/>
          </a:p>
        </p:txBody>
      </p:sp>
      <p:sp>
        <p:nvSpPr>
          <p:cNvPr id="188" name="Google Shape;188;p25"/>
          <p:cNvSpPr txBox="1"/>
          <p:nvPr/>
        </p:nvSpPr>
        <p:spPr>
          <a:xfrm>
            <a:off x="-1025137"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Kyle</a:t>
            </a:r>
            <a:r>
              <a:rPr lang="en" sz="2800">
                <a:solidFill>
                  <a:srgbClr val="202729"/>
                </a:solidFill>
                <a:latin typeface="Proxima Nova"/>
                <a:ea typeface="Proxima Nova"/>
                <a:cs typeface="Proxima Nova"/>
                <a:sym typeface="Proxima Nova"/>
              </a:rPr>
              <a:t> </a:t>
            </a:r>
            <a:endParaRPr sz="2800">
              <a:solidFill>
                <a:srgbClr val="202729"/>
              </a:solidFill>
              <a:latin typeface="Proxima Nova"/>
              <a:ea typeface="Proxima Nova"/>
              <a:cs typeface="Proxima Nova"/>
              <a:sym typeface="Proxima Nova"/>
            </a:endParaRPr>
          </a:p>
        </p:txBody>
      </p:sp>
      <p:pic>
        <p:nvPicPr>
          <p:cNvPr id="189" name="Google Shape;189;p25"/>
          <p:cNvPicPr preferRelativeResize="0"/>
          <p:nvPr/>
        </p:nvPicPr>
        <p:blipFill>
          <a:blip r:embed="rId4">
            <a:alphaModFix/>
          </a:blip>
          <a:stretch>
            <a:fillRect/>
          </a:stretch>
        </p:blipFill>
        <p:spPr>
          <a:xfrm>
            <a:off x="319200" y="4108150"/>
            <a:ext cx="2746548" cy="611100"/>
          </a:xfrm>
          <a:prstGeom prst="rect">
            <a:avLst/>
          </a:prstGeom>
          <a:noFill/>
          <a:ln>
            <a:noFill/>
          </a:ln>
        </p:spPr>
      </p:pic>
      <p:pic>
        <p:nvPicPr>
          <p:cNvPr id="190" name="Google Shape;190;p25"/>
          <p:cNvPicPr preferRelativeResize="0"/>
          <p:nvPr/>
        </p:nvPicPr>
        <p:blipFill>
          <a:blip r:embed="rId5">
            <a:alphaModFix/>
          </a:blip>
          <a:stretch>
            <a:fillRect/>
          </a:stretch>
        </p:blipFill>
        <p:spPr>
          <a:xfrm>
            <a:off x="2928031" y="2682676"/>
            <a:ext cx="1973700" cy="2216651"/>
          </a:xfrm>
          <a:prstGeom prst="rect">
            <a:avLst/>
          </a:prstGeom>
          <a:noFill/>
          <a:ln>
            <a:noFill/>
          </a:ln>
        </p:spPr>
      </p:pic>
      <p:pic>
        <p:nvPicPr>
          <p:cNvPr id="191" name="Google Shape;191;p25"/>
          <p:cNvPicPr preferRelativeResize="0"/>
          <p:nvPr/>
        </p:nvPicPr>
        <p:blipFill>
          <a:blip r:embed="rId6">
            <a:alphaModFix/>
          </a:blip>
          <a:stretch>
            <a:fillRect/>
          </a:stretch>
        </p:blipFill>
        <p:spPr>
          <a:xfrm>
            <a:off x="4378000" y="3603850"/>
            <a:ext cx="3004200" cy="15396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1000"/>
                                        <p:tgtEl>
                                          <p:spTgt spid="18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1000"/>
                                        <p:tgtEl>
                                          <p:spTgt spid="190"/>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1000"/>
                                        <p:tgtEl>
                                          <p:spTgt spid="191"/>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85"/>
                                        </p:tgtEl>
                                        <p:attrNameLst>
                                          <p:attrName>style.visibility</p:attrName>
                                        </p:attrNameLst>
                                      </p:cBhvr>
                                      <p:to>
                                        <p:strVal val="visible"/>
                                      </p:to>
                                    </p:set>
                                    <p:animEffect filter="fade" transition="in">
                                      <p:cBhvr>
                                        <p:cTn dur="1000"/>
                                        <p:tgtEl>
                                          <p:spTgt spid="18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6"/>
          <p:cNvSpPr txBox="1"/>
          <p:nvPr/>
        </p:nvSpPr>
        <p:spPr>
          <a:xfrm>
            <a:off x="-8520612" y="-35375"/>
            <a:ext cx="8520600" cy="57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800">
                <a:solidFill>
                  <a:srgbClr val="202729"/>
                </a:solidFill>
                <a:latin typeface="Proxima Nova"/>
                <a:ea typeface="Proxima Nova"/>
                <a:cs typeface="Proxima Nova"/>
                <a:sym typeface="Proxima Nova"/>
              </a:rPr>
              <a:t>Live </a:t>
            </a:r>
            <a:endParaRPr sz="2800">
              <a:solidFill>
                <a:srgbClr val="202729"/>
              </a:solidFill>
              <a:latin typeface="Proxima Nova"/>
              <a:ea typeface="Proxima Nova"/>
              <a:cs typeface="Proxima Nova"/>
              <a:sym typeface="Proxima Nova"/>
            </a:endParaRPr>
          </a:p>
          <a:p>
            <a:pPr indent="0" lvl="0" marL="0" rtl="0" algn="r">
              <a:spcBef>
                <a:spcPts val="0"/>
              </a:spcBef>
              <a:spcAft>
                <a:spcPts val="0"/>
              </a:spcAft>
              <a:buNone/>
            </a:pPr>
            <a:r>
              <a:rPr lang="en" sz="2800">
                <a:solidFill>
                  <a:srgbClr val="202729"/>
                </a:solidFill>
                <a:latin typeface="Proxima Nova"/>
                <a:ea typeface="Proxima Nova"/>
                <a:cs typeface="Proxima Nova"/>
                <a:sym typeface="Proxima Nova"/>
              </a:rPr>
              <a:t>Demo</a:t>
            </a:r>
            <a:endParaRPr sz="2800">
              <a:solidFill>
                <a:srgbClr val="202729"/>
              </a:solidFill>
              <a:latin typeface="Proxima Nova"/>
              <a:ea typeface="Proxima Nova"/>
              <a:cs typeface="Proxima Nova"/>
              <a:sym typeface="Proxima Nova"/>
            </a:endParaRPr>
          </a:p>
        </p:txBody>
      </p:sp>
      <p:sp>
        <p:nvSpPr>
          <p:cNvPr id="197" name="Google Shape;197;p26"/>
          <p:cNvSpPr txBox="1"/>
          <p:nvPr>
            <p:ph type="title"/>
          </p:nvPr>
        </p:nvSpPr>
        <p:spPr>
          <a:xfrm>
            <a:off x="581100" y="2201100"/>
            <a:ext cx="7981800" cy="74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rgbClr val="F3F3F3"/>
                </a:solidFill>
              </a:rPr>
              <a:t>Demonstration</a:t>
            </a:r>
            <a:endParaRPr sz="3500">
              <a:solidFill>
                <a:srgbClr val="F3F3F3"/>
              </a:solidFill>
            </a:endParaRPr>
          </a:p>
          <a:p>
            <a:pPr indent="0" lvl="0" marL="0" rtl="0" algn="ctr">
              <a:spcBef>
                <a:spcPts val="0"/>
              </a:spcBef>
              <a:spcAft>
                <a:spcPts val="0"/>
              </a:spcAft>
              <a:buNone/>
            </a:pPr>
            <a:r>
              <a:rPr lang="en" sz="3500">
                <a:solidFill>
                  <a:srgbClr val="F3F3F3"/>
                </a:solidFill>
              </a:rPr>
              <a:t>(Recorded on Actual Android Hardware)</a:t>
            </a:r>
            <a:endParaRPr sz="3500">
              <a:solidFill>
                <a:srgbClr val="F3F3F3"/>
              </a:solidFill>
            </a:endParaRPr>
          </a:p>
        </p:txBody>
      </p:sp>
      <p:sp>
        <p:nvSpPr>
          <p:cNvPr id="198" name="Google Shape;198;p26"/>
          <p:cNvSpPr txBox="1"/>
          <p:nvPr/>
        </p:nvSpPr>
        <p:spPr>
          <a:xfrm>
            <a:off x="-1421937" y="445525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Anthony</a:t>
            </a:r>
            <a:endParaRPr sz="2800">
              <a:solidFill>
                <a:srgbClr val="202729"/>
              </a:solidFill>
              <a:latin typeface="Proxima Nova"/>
              <a:ea typeface="Proxima Nova"/>
              <a:cs typeface="Proxima Nova"/>
              <a:sym typeface="Proxima Nova"/>
            </a:endParaRPr>
          </a:p>
        </p:txBody>
      </p:sp>
      <p:sp>
        <p:nvSpPr>
          <p:cNvPr id="199" name="Google Shape;199;p26"/>
          <p:cNvSpPr txBox="1"/>
          <p:nvPr/>
        </p:nvSpPr>
        <p:spPr>
          <a:xfrm>
            <a:off x="7161700" y="4697775"/>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Speaker: Anthony Tran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03" name="Shape 203"/>
        <p:cNvGrpSpPr/>
        <p:nvPr/>
      </p:nvGrpSpPr>
      <p:grpSpPr>
        <a:xfrm>
          <a:off x="0" y="0"/>
          <a:ext cx="0" cy="0"/>
          <a:chOff x="0" y="0"/>
          <a:chExt cx="0" cy="0"/>
        </a:xfrm>
      </p:grpSpPr>
      <p:sp>
        <p:nvSpPr>
          <p:cNvPr id="204" name="Google Shape;204;p27"/>
          <p:cNvSpPr txBox="1"/>
          <p:nvPr/>
        </p:nvSpPr>
        <p:spPr>
          <a:xfrm>
            <a:off x="-8520612" y="-35375"/>
            <a:ext cx="8520600" cy="57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800">
                <a:solidFill>
                  <a:srgbClr val="202729"/>
                </a:solidFill>
                <a:latin typeface="Proxima Nova"/>
                <a:ea typeface="Proxima Nova"/>
                <a:cs typeface="Proxima Nova"/>
                <a:sym typeface="Proxima Nova"/>
              </a:rPr>
              <a:t>Live </a:t>
            </a:r>
            <a:endParaRPr sz="2800">
              <a:solidFill>
                <a:srgbClr val="202729"/>
              </a:solidFill>
              <a:latin typeface="Proxima Nova"/>
              <a:ea typeface="Proxima Nova"/>
              <a:cs typeface="Proxima Nova"/>
              <a:sym typeface="Proxima Nova"/>
            </a:endParaRPr>
          </a:p>
          <a:p>
            <a:pPr indent="0" lvl="0" marL="0" rtl="0" algn="r">
              <a:spcBef>
                <a:spcPts val="0"/>
              </a:spcBef>
              <a:spcAft>
                <a:spcPts val="0"/>
              </a:spcAft>
              <a:buNone/>
            </a:pPr>
            <a:r>
              <a:rPr lang="en" sz="2800">
                <a:solidFill>
                  <a:srgbClr val="202729"/>
                </a:solidFill>
                <a:latin typeface="Proxima Nova"/>
                <a:ea typeface="Proxima Nova"/>
                <a:cs typeface="Proxima Nova"/>
                <a:sym typeface="Proxima Nova"/>
              </a:rPr>
              <a:t>Demo</a:t>
            </a:r>
            <a:endParaRPr sz="2800">
              <a:solidFill>
                <a:srgbClr val="202729"/>
              </a:solidFill>
              <a:latin typeface="Proxima Nova"/>
              <a:ea typeface="Proxima Nova"/>
              <a:cs typeface="Proxima Nova"/>
              <a:sym typeface="Proxima Nova"/>
            </a:endParaRPr>
          </a:p>
        </p:txBody>
      </p:sp>
      <p:pic>
        <p:nvPicPr>
          <p:cNvPr id="205" name="Google Shape;205;p27" title="Libraworks Live Demo">
            <a:hlinkClick r:id="rId3"/>
          </p:cNvPr>
          <p:cNvPicPr preferRelativeResize="0"/>
          <p:nvPr/>
        </p:nvPicPr>
        <p:blipFill>
          <a:blip r:embed="rId4">
            <a:alphaModFix/>
          </a:blip>
          <a:stretch>
            <a:fillRect/>
          </a:stretch>
        </p:blipFill>
        <p:spPr>
          <a:xfrm>
            <a:off x="1105950" y="0"/>
            <a:ext cx="7063925" cy="4570800"/>
          </a:xfrm>
          <a:prstGeom prst="rect">
            <a:avLst/>
          </a:prstGeom>
          <a:noFill/>
          <a:ln>
            <a:noFill/>
          </a:ln>
        </p:spPr>
      </p:pic>
      <p:sp>
        <p:nvSpPr>
          <p:cNvPr id="206" name="Google Shape;206;p27"/>
          <p:cNvSpPr txBox="1"/>
          <p:nvPr/>
        </p:nvSpPr>
        <p:spPr>
          <a:xfrm>
            <a:off x="-1528195" y="870600"/>
            <a:ext cx="15282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Anthony</a:t>
            </a:r>
            <a:endParaRPr sz="2800">
              <a:solidFill>
                <a:srgbClr val="202729"/>
              </a:solidFill>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1000"/>
                                        <p:tgtEl>
                                          <p:spTgt spid="20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Testing </a:t>
            </a:r>
            <a:endParaRPr/>
          </a:p>
        </p:txBody>
      </p:sp>
      <p:sp>
        <p:nvSpPr>
          <p:cNvPr id="212" name="Google Shape;212;p28"/>
          <p:cNvSpPr txBox="1"/>
          <p:nvPr>
            <p:ph idx="1" type="body"/>
          </p:nvPr>
        </p:nvSpPr>
        <p:spPr>
          <a:xfrm>
            <a:off x="311700" y="1124788"/>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Various ISBN types were tested (ISBN 10, 13, combo of both)</a:t>
            </a:r>
            <a:br>
              <a:rPr lang="en"/>
            </a:br>
            <a:endParaRPr/>
          </a:p>
          <a:p>
            <a:pPr indent="-342900" lvl="0" marL="457200" rtl="0" algn="l">
              <a:spcBef>
                <a:spcPts val="0"/>
              </a:spcBef>
              <a:spcAft>
                <a:spcPts val="0"/>
              </a:spcAft>
              <a:buSzPts val="1800"/>
              <a:buChar char="●"/>
            </a:pPr>
            <a:r>
              <a:rPr lang="en"/>
              <a:t>The ISBN is stored in our firebase after scanning, so we needed to test grabbing the JSON file.</a:t>
            </a:r>
            <a:br>
              <a:rPr lang="en"/>
            </a:br>
            <a:endParaRPr/>
          </a:p>
          <a:p>
            <a:pPr indent="-342900" lvl="0" marL="457200" rtl="0" algn="l">
              <a:spcBef>
                <a:spcPts val="0"/>
              </a:spcBef>
              <a:spcAft>
                <a:spcPts val="0"/>
              </a:spcAft>
              <a:buSzPts val="1800"/>
              <a:buChar char="●"/>
            </a:pPr>
            <a:r>
              <a:rPr lang="en"/>
              <a:t>Some other testing included scanning non barcodes.</a:t>
            </a:r>
            <a:endParaRPr/>
          </a:p>
        </p:txBody>
      </p:sp>
      <p:sp>
        <p:nvSpPr>
          <p:cNvPr id="213" name="Google Shape;213;p28"/>
          <p:cNvSpPr txBox="1"/>
          <p:nvPr/>
        </p:nvSpPr>
        <p:spPr>
          <a:xfrm>
            <a:off x="-1436737"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Anthony</a:t>
            </a:r>
            <a:endParaRPr sz="2800">
              <a:solidFill>
                <a:srgbClr val="202729"/>
              </a:solidFill>
              <a:latin typeface="Proxima Nova"/>
              <a:ea typeface="Proxima Nova"/>
              <a:cs typeface="Proxima Nova"/>
              <a:sym typeface="Proxima Nov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9"/>
          <p:cNvSpPr txBox="1"/>
          <p:nvPr/>
        </p:nvSpPr>
        <p:spPr>
          <a:xfrm>
            <a:off x="-1423362"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Anthony</a:t>
            </a:r>
            <a:endParaRPr sz="2800">
              <a:solidFill>
                <a:srgbClr val="202729"/>
              </a:solidFill>
              <a:latin typeface="Proxima Nova"/>
              <a:ea typeface="Proxima Nova"/>
              <a:cs typeface="Proxima Nova"/>
              <a:sym typeface="Proxima Nova"/>
            </a:endParaRPr>
          </a:p>
        </p:txBody>
      </p:sp>
      <p:pic>
        <p:nvPicPr>
          <p:cNvPr id="219" name="Google Shape;219;p29"/>
          <p:cNvPicPr preferRelativeResize="0"/>
          <p:nvPr/>
        </p:nvPicPr>
        <p:blipFill>
          <a:blip r:embed="rId3">
            <a:alphaModFix/>
          </a:blip>
          <a:stretch>
            <a:fillRect/>
          </a:stretch>
        </p:blipFill>
        <p:spPr>
          <a:xfrm>
            <a:off x="230400" y="4014212"/>
            <a:ext cx="4367523" cy="639275"/>
          </a:xfrm>
          <a:prstGeom prst="rect">
            <a:avLst/>
          </a:prstGeom>
          <a:noFill/>
          <a:ln>
            <a:noFill/>
          </a:ln>
        </p:spPr>
      </p:pic>
      <p:pic>
        <p:nvPicPr>
          <p:cNvPr id="220" name="Google Shape;220;p29"/>
          <p:cNvPicPr preferRelativeResize="0"/>
          <p:nvPr/>
        </p:nvPicPr>
        <p:blipFill>
          <a:blip r:embed="rId4">
            <a:alphaModFix/>
          </a:blip>
          <a:stretch>
            <a:fillRect/>
          </a:stretch>
        </p:blipFill>
        <p:spPr>
          <a:xfrm>
            <a:off x="230388" y="2983282"/>
            <a:ext cx="4661325" cy="776900"/>
          </a:xfrm>
          <a:prstGeom prst="rect">
            <a:avLst/>
          </a:prstGeom>
          <a:noFill/>
          <a:ln>
            <a:noFill/>
          </a:ln>
        </p:spPr>
      </p:pic>
      <p:pic>
        <p:nvPicPr>
          <p:cNvPr id="221" name="Google Shape;221;p29"/>
          <p:cNvPicPr preferRelativeResize="0"/>
          <p:nvPr/>
        </p:nvPicPr>
        <p:blipFill>
          <a:blip r:embed="rId5">
            <a:alphaModFix/>
          </a:blip>
          <a:stretch>
            <a:fillRect/>
          </a:stretch>
        </p:blipFill>
        <p:spPr>
          <a:xfrm>
            <a:off x="2399437" y="52610"/>
            <a:ext cx="1218075" cy="2571464"/>
          </a:xfrm>
          <a:prstGeom prst="rect">
            <a:avLst/>
          </a:prstGeom>
          <a:noFill/>
          <a:ln>
            <a:noFill/>
          </a:ln>
        </p:spPr>
      </p:pic>
      <p:pic>
        <p:nvPicPr>
          <p:cNvPr id="222" name="Google Shape;222;p29"/>
          <p:cNvPicPr preferRelativeResize="0"/>
          <p:nvPr/>
        </p:nvPicPr>
        <p:blipFill>
          <a:blip r:embed="rId6">
            <a:alphaModFix/>
          </a:blip>
          <a:stretch>
            <a:fillRect/>
          </a:stretch>
        </p:blipFill>
        <p:spPr>
          <a:xfrm>
            <a:off x="5183725" y="52610"/>
            <a:ext cx="1218075" cy="2571464"/>
          </a:xfrm>
          <a:prstGeom prst="rect">
            <a:avLst/>
          </a:prstGeom>
          <a:noFill/>
          <a:ln>
            <a:noFill/>
          </a:ln>
        </p:spPr>
      </p:pic>
      <p:pic>
        <p:nvPicPr>
          <p:cNvPr id="223" name="Google Shape;223;p29"/>
          <p:cNvPicPr preferRelativeResize="0"/>
          <p:nvPr/>
        </p:nvPicPr>
        <p:blipFill>
          <a:blip r:embed="rId7">
            <a:alphaModFix/>
          </a:blip>
          <a:stretch>
            <a:fillRect/>
          </a:stretch>
        </p:blipFill>
        <p:spPr>
          <a:xfrm>
            <a:off x="414450" y="52600"/>
            <a:ext cx="1218075" cy="2571475"/>
          </a:xfrm>
          <a:prstGeom prst="rect">
            <a:avLst/>
          </a:prstGeom>
          <a:noFill/>
          <a:ln>
            <a:noFill/>
          </a:ln>
        </p:spPr>
      </p:pic>
      <p:pic>
        <p:nvPicPr>
          <p:cNvPr id="224" name="Google Shape;224;p29"/>
          <p:cNvPicPr preferRelativeResize="0"/>
          <p:nvPr/>
        </p:nvPicPr>
        <p:blipFill>
          <a:blip r:embed="rId8">
            <a:alphaModFix/>
          </a:blip>
          <a:stretch>
            <a:fillRect/>
          </a:stretch>
        </p:blipFill>
        <p:spPr>
          <a:xfrm>
            <a:off x="4935475" y="4014200"/>
            <a:ext cx="4100759" cy="677275"/>
          </a:xfrm>
          <a:prstGeom prst="rect">
            <a:avLst/>
          </a:prstGeom>
          <a:noFill/>
          <a:ln>
            <a:noFill/>
          </a:ln>
        </p:spPr>
      </p:pic>
      <p:pic>
        <p:nvPicPr>
          <p:cNvPr id="225" name="Google Shape;225;p29"/>
          <p:cNvPicPr preferRelativeResize="0"/>
          <p:nvPr/>
        </p:nvPicPr>
        <p:blipFill>
          <a:blip r:embed="rId9">
            <a:alphaModFix/>
          </a:blip>
          <a:stretch>
            <a:fillRect/>
          </a:stretch>
        </p:blipFill>
        <p:spPr>
          <a:xfrm>
            <a:off x="7279700" y="52563"/>
            <a:ext cx="1218100" cy="2571538"/>
          </a:xfrm>
          <a:prstGeom prst="rect">
            <a:avLst/>
          </a:prstGeom>
          <a:noFill/>
          <a:ln>
            <a:noFill/>
          </a:ln>
        </p:spPr>
      </p:pic>
      <p:pic>
        <p:nvPicPr>
          <p:cNvPr id="226" name="Google Shape;226;p29"/>
          <p:cNvPicPr preferRelativeResize="0"/>
          <p:nvPr/>
        </p:nvPicPr>
        <p:blipFill>
          <a:blip r:embed="rId10">
            <a:alphaModFix/>
          </a:blip>
          <a:stretch>
            <a:fillRect/>
          </a:stretch>
        </p:blipFill>
        <p:spPr>
          <a:xfrm>
            <a:off x="4986988" y="3143075"/>
            <a:ext cx="3908863" cy="572700"/>
          </a:xfrm>
          <a:prstGeom prst="rect">
            <a:avLst/>
          </a:prstGeom>
          <a:noFill/>
          <a:ln>
            <a:noFill/>
          </a:ln>
        </p:spPr>
      </p:pic>
      <p:sp>
        <p:nvSpPr>
          <p:cNvPr id="227" name="Google Shape;227;p29"/>
          <p:cNvSpPr txBox="1"/>
          <p:nvPr/>
        </p:nvSpPr>
        <p:spPr>
          <a:xfrm>
            <a:off x="303425" y="1428350"/>
            <a:ext cx="1583700" cy="41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sp>
        <p:nvSpPr>
          <p:cNvPr id="228" name="Google Shape;228;p29"/>
          <p:cNvSpPr/>
          <p:nvPr/>
        </p:nvSpPr>
        <p:spPr>
          <a:xfrm>
            <a:off x="310825" y="1487550"/>
            <a:ext cx="1453800" cy="3552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9"/>
          <p:cNvSpPr/>
          <p:nvPr/>
        </p:nvSpPr>
        <p:spPr>
          <a:xfrm>
            <a:off x="2281575" y="1487550"/>
            <a:ext cx="1453800" cy="355200"/>
          </a:xfrm>
          <a:prstGeom prst="rect">
            <a:avLst/>
          </a:prstGeom>
          <a:noFill/>
          <a:ln cap="flat" cmpd="sng" w="952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9"/>
          <p:cNvSpPr/>
          <p:nvPr/>
        </p:nvSpPr>
        <p:spPr>
          <a:xfrm>
            <a:off x="4987000" y="1457900"/>
            <a:ext cx="1453800" cy="3552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9"/>
          <p:cNvSpPr/>
          <p:nvPr/>
        </p:nvSpPr>
        <p:spPr>
          <a:xfrm>
            <a:off x="7097250" y="1428350"/>
            <a:ext cx="1453800" cy="355200"/>
          </a:xfrm>
          <a:prstGeom prst="rect">
            <a:avLst/>
          </a:prstGeom>
          <a:noFill/>
          <a:ln cap="flat" cmpd="sng" w="952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9"/>
          <p:cNvSpPr/>
          <p:nvPr/>
        </p:nvSpPr>
        <p:spPr>
          <a:xfrm>
            <a:off x="953600" y="3187734"/>
            <a:ext cx="1185300" cy="2628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9"/>
          <p:cNvSpPr/>
          <p:nvPr/>
        </p:nvSpPr>
        <p:spPr>
          <a:xfrm>
            <a:off x="953600" y="4165938"/>
            <a:ext cx="1134300" cy="232200"/>
          </a:xfrm>
          <a:prstGeom prst="rect">
            <a:avLst/>
          </a:prstGeom>
          <a:noFill/>
          <a:ln cap="flat" cmpd="sng" w="952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9"/>
          <p:cNvSpPr/>
          <p:nvPr/>
        </p:nvSpPr>
        <p:spPr>
          <a:xfrm>
            <a:off x="5613050" y="3240323"/>
            <a:ext cx="1047600" cy="2628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9"/>
          <p:cNvSpPr/>
          <p:nvPr/>
        </p:nvSpPr>
        <p:spPr>
          <a:xfrm>
            <a:off x="7042425" y="4175238"/>
            <a:ext cx="750600" cy="355200"/>
          </a:xfrm>
          <a:prstGeom prst="rect">
            <a:avLst/>
          </a:prstGeom>
          <a:noFill/>
          <a:ln cap="flat" cmpd="sng" w="952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6" name="Google Shape;236;p29"/>
          <p:cNvCxnSpPr/>
          <p:nvPr/>
        </p:nvCxnSpPr>
        <p:spPr>
          <a:xfrm flipH="1" rot="10800000">
            <a:off x="555050" y="3611650"/>
            <a:ext cx="4433100" cy="14700"/>
          </a:xfrm>
          <a:prstGeom prst="straightConnector1">
            <a:avLst/>
          </a:prstGeom>
          <a:noFill/>
          <a:ln cap="flat" cmpd="sng" w="9525">
            <a:solidFill>
              <a:srgbClr val="0000FF"/>
            </a:solidFill>
            <a:prstDash val="solid"/>
            <a:round/>
            <a:headEnd len="med" w="med" type="none"/>
            <a:tailEnd len="med" w="med" type="none"/>
          </a:ln>
        </p:spPr>
      </p:cxnSp>
      <p:cxnSp>
        <p:nvCxnSpPr>
          <p:cNvPr id="237" name="Google Shape;237;p29"/>
          <p:cNvCxnSpPr/>
          <p:nvPr/>
        </p:nvCxnSpPr>
        <p:spPr>
          <a:xfrm>
            <a:off x="5202700" y="3648550"/>
            <a:ext cx="3567300" cy="0"/>
          </a:xfrm>
          <a:prstGeom prst="straightConnector1">
            <a:avLst/>
          </a:prstGeom>
          <a:noFill/>
          <a:ln cap="flat" cmpd="sng" w="9525">
            <a:solidFill>
              <a:srgbClr val="FF0000"/>
            </a:solidFill>
            <a:prstDash val="solid"/>
            <a:round/>
            <a:headEnd len="med" w="med" type="none"/>
            <a:tailEnd len="med" w="med" type="none"/>
          </a:ln>
        </p:spPr>
      </p:cxnSp>
      <p:cxnSp>
        <p:nvCxnSpPr>
          <p:cNvPr id="238" name="Google Shape;238;p29"/>
          <p:cNvCxnSpPr/>
          <p:nvPr/>
        </p:nvCxnSpPr>
        <p:spPr>
          <a:xfrm flipH="1" rot="10800000">
            <a:off x="347825" y="4692150"/>
            <a:ext cx="4248000" cy="14700"/>
          </a:xfrm>
          <a:prstGeom prst="straightConnector1">
            <a:avLst/>
          </a:prstGeom>
          <a:noFill/>
          <a:ln cap="flat" cmpd="sng" w="9525">
            <a:solidFill>
              <a:srgbClr val="00FF00"/>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par>
                                <p:cTn fill="hold" nodeType="with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par>
                                <p:cTn fill="hold" nodeType="withEffect" presetClass="entr" presetID="10" presetSubtype="0">
                                  <p:stCondLst>
                                    <p:cond delay="0"/>
                                  </p:stCondLst>
                                  <p:childTnLst>
                                    <p:set>
                                      <p:cBhvr>
                                        <p:cTn dur="1" fill="hold">
                                          <p:stCondLst>
                                            <p:cond delay="0"/>
                                          </p:stCondLst>
                                        </p:cTn>
                                        <p:tgtEl>
                                          <p:spTgt spid="230"/>
                                        </p:tgtEl>
                                        <p:attrNameLst>
                                          <p:attrName>style.visibility</p:attrName>
                                        </p:attrNameLst>
                                      </p:cBhvr>
                                      <p:to>
                                        <p:strVal val="visible"/>
                                      </p:to>
                                    </p:set>
                                    <p:animEffect filter="fade" transition="in">
                                      <p:cBhvr>
                                        <p:cTn dur="1000"/>
                                        <p:tgtEl>
                                          <p:spTgt spid="2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2"/>
                                        </p:tgtEl>
                                        <p:attrNameLst>
                                          <p:attrName>style.visibility</p:attrName>
                                        </p:attrNameLst>
                                      </p:cBhvr>
                                      <p:to>
                                        <p:strVal val="visible"/>
                                      </p:to>
                                    </p:set>
                                    <p:animEffect filter="fade" transition="in">
                                      <p:cBhvr>
                                        <p:cTn dur="1000"/>
                                        <p:tgtEl>
                                          <p:spTgt spid="232"/>
                                        </p:tgtEl>
                                      </p:cBhvr>
                                    </p:animEffect>
                                  </p:childTnLst>
                                </p:cTn>
                              </p:par>
                              <p:par>
                                <p:cTn fill="hold" nodeType="withEffect" presetClass="entr" presetID="10" presetSubtype="0">
                                  <p:stCondLst>
                                    <p:cond delay="0"/>
                                  </p:stCondLst>
                                  <p:childTnLst>
                                    <p:set>
                                      <p:cBhvr>
                                        <p:cTn dur="1" fill="hold">
                                          <p:stCondLst>
                                            <p:cond delay="0"/>
                                          </p:stCondLst>
                                        </p:cTn>
                                        <p:tgtEl>
                                          <p:spTgt spid="234"/>
                                        </p:tgtEl>
                                        <p:attrNameLst>
                                          <p:attrName>style.visibility</p:attrName>
                                        </p:attrNameLst>
                                      </p:cBhvr>
                                      <p:to>
                                        <p:strVal val="visible"/>
                                      </p:to>
                                    </p:set>
                                    <p:animEffect filter="fade" transition="in">
                                      <p:cBhvr>
                                        <p:cTn dur="1000"/>
                                        <p:tgtEl>
                                          <p:spTgt spid="234"/>
                                        </p:tgtEl>
                                      </p:cBhvr>
                                    </p:animEffect>
                                  </p:childTnLst>
                                </p:cTn>
                              </p:par>
                              <p:par>
                                <p:cTn fill="hold" nodeType="withEffect" presetClass="entr" presetID="10" presetSubtype="0">
                                  <p:stCondLst>
                                    <p:cond delay="0"/>
                                  </p:stCondLst>
                                  <p:childTnLst>
                                    <p:set>
                                      <p:cBhvr>
                                        <p:cTn dur="1" fill="hold">
                                          <p:stCondLst>
                                            <p:cond delay="0"/>
                                          </p:stCondLst>
                                        </p:cTn>
                                        <p:tgtEl>
                                          <p:spTgt spid="233"/>
                                        </p:tgtEl>
                                        <p:attrNameLst>
                                          <p:attrName>style.visibility</p:attrName>
                                        </p:attrNameLst>
                                      </p:cBhvr>
                                      <p:to>
                                        <p:strVal val="visible"/>
                                      </p:to>
                                    </p:set>
                                    <p:animEffect filter="fade" transition="in">
                                      <p:cBhvr>
                                        <p:cTn dur="1000"/>
                                        <p:tgtEl>
                                          <p:spTgt spid="23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1000"/>
                                        <p:tgtEl>
                                          <p:spTgt spid="236"/>
                                        </p:tgtEl>
                                      </p:cBhvr>
                                    </p:animEffect>
                                  </p:childTnLst>
                                </p:cTn>
                              </p:par>
                              <p:par>
                                <p:cTn fill="hold" nodeType="with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1000"/>
                                        <p:tgtEl>
                                          <p:spTgt spid="237"/>
                                        </p:tgtEl>
                                      </p:cBhvr>
                                    </p:animEffect>
                                  </p:childTnLst>
                                </p:cTn>
                              </p:par>
                              <p:par>
                                <p:cTn fill="hold" nodeType="with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1000"/>
                                        <p:tgtEl>
                                          <p:spTgt spid="2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
                                        </p:tgtEl>
                                        <p:attrNameLst>
                                          <p:attrName>style.visibility</p:attrName>
                                        </p:attrNameLst>
                                      </p:cBhvr>
                                      <p:to>
                                        <p:strVal val="visible"/>
                                      </p:to>
                                    </p:set>
                                    <p:animEffect filter="fade" transition="in">
                                      <p:cBhvr>
                                        <p:cTn dur="1000"/>
                                        <p:tgtEl>
                                          <p:spTgt spid="23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1000"/>
                                        <p:tgtEl>
                                          <p:spTgt spid="2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1000"/>
                                        <p:tgtEl>
                                          <p:spTgt spid="2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Work:</a:t>
            </a:r>
            <a:endParaRPr/>
          </a:p>
        </p:txBody>
      </p:sp>
      <p:sp>
        <p:nvSpPr>
          <p:cNvPr id="244" name="Google Shape;244;p30"/>
          <p:cNvSpPr txBox="1"/>
          <p:nvPr>
            <p:ph idx="1" type="body"/>
          </p:nvPr>
        </p:nvSpPr>
        <p:spPr>
          <a:xfrm>
            <a:off x="311700" y="1152475"/>
            <a:ext cx="8520600" cy="2507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Implementing a more robust database system to store many books</a:t>
            </a:r>
            <a:br>
              <a:rPr lang="en"/>
            </a:br>
            <a:endParaRPr/>
          </a:p>
          <a:p>
            <a:pPr indent="-342900" lvl="0" marL="457200" rtl="0" algn="l">
              <a:spcBef>
                <a:spcPts val="0"/>
              </a:spcBef>
              <a:spcAft>
                <a:spcPts val="0"/>
              </a:spcAft>
              <a:buSzPts val="1800"/>
              <a:buChar char="●"/>
            </a:pPr>
            <a:r>
              <a:rPr lang="en"/>
              <a:t>Complete the login functionality</a:t>
            </a:r>
            <a:br>
              <a:rPr lang="en"/>
            </a:br>
            <a:endParaRPr/>
          </a:p>
          <a:p>
            <a:pPr indent="-342900" lvl="0" marL="457200" rtl="0" algn="l">
              <a:spcBef>
                <a:spcPts val="0"/>
              </a:spcBef>
              <a:spcAft>
                <a:spcPts val="0"/>
              </a:spcAft>
              <a:buSzPts val="1800"/>
              <a:buChar char="●"/>
            </a:pPr>
            <a:r>
              <a:rPr lang="en"/>
              <a:t>Add further functionality to the map (I.e. add more libraries, favorites)</a:t>
            </a:r>
            <a:br>
              <a:rPr lang="en"/>
            </a:br>
            <a:endParaRPr/>
          </a:p>
          <a:p>
            <a:pPr indent="-342900" lvl="0" marL="457200" rtl="0" algn="l">
              <a:spcBef>
                <a:spcPts val="0"/>
              </a:spcBef>
              <a:spcAft>
                <a:spcPts val="0"/>
              </a:spcAft>
              <a:buSzPts val="1800"/>
              <a:buChar char="●"/>
            </a:pPr>
            <a:r>
              <a:rPr lang="en"/>
              <a:t>Implementing all error messages</a:t>
            </a:r>
            <a:endParaRPr/>
          </a:p>
          <a:p>
            <a:pPr indent="0" lvl="0" marL="457200" rtl="0" algn="l">
              <a:spcBef>
                <a:spcPts val="1600"/>
              </a:spcBef>
              <a:spcAft>
                <a:spcPts val="1600"/>
              </a:spcAft>
              <a:buNone/>
            </a:pPr>
            <a:r>
              <a:t/>
            </a:r>
            <a:endParaRPr/>
          </a:p>
        </p:txBody>
      </p:sp>
      <p:sp>
        <p:nvSpPr>
          <p:cNvPr id="245" name="Google Shape;245;p30"/>
          <p:cNvSpPr txBox="1"/>
          <p:nvPr/>
        </p:nvSpPr>
        <p:spPr>
          <a:xfrm>
            <a:off x="-1436737"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Anthony</a:t>
            </a:r>
            <a:endParaRPr sz="2800">
              <a:solidFill>
                <a:srgbClr val="202729"/>
              </a:solidFill>
              <a:latin typeface="Proxima Nova"/>
              <a:ea typeface="Proxima Nova"/>
              <a:cs typeface="Proxima Nova"/>
              <a:sym typeface="Proxima Nov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Development Tools Sources:</a:t>
            </a:r>
            <a:endParaRPr/>
          </a:p>
        </p:txBody>
      </p:sp>
      <p:sp>
        <p:nvSpPr>
          <p:cNvPr id="251" name="Google Shape;251;p31"/>
          <p:cNvSpPr txBox="1"/>
          <p:nvPr>
            <p:ph idx="1" type="body"/>
          </p:nvPr>
        </p:nvSpPr>
        <p:spPr>
          <a:xfrm>
            <a:off x="311700" y="105342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Firebase: </a:t>
            </a:r>
            <a:r>
              <a:rPr lang="en" u="sng">
                <a:solidFill>
                  <a:schemeClr val="hlink"/>
                </a:solidFill>
                <a:hlinkClick r:id="rId3"/>
              </a:rPr>
              <a:t>https://firebase.google.com/</a:t>
            </a:r>
            <a:r>
              <a:rPr lang="en"/>
              <a:t> </a:t>
            </a:r>
            <a:endParaRPr/>
          </a:p>
          <a:p>
            <a:pPr indent="0" lvl="0" marL="0" rtl="0" algn="l">
              <a:spcBef>
                <a:spcPts val="1600"/>
              </a:spcBef>
              <a:spcAft>
                <a:spcPts val="0"/>
              </a:spcAft>
              <a:buNone/>
            </a:pPr>
            <a:r>
              <a:rPr lang="en"/>
              <a:t>Android Studio: </a:t>
            </a:r>
            <a:r>
              <a:rPr lang="en" u="sng">
                <a:solidFill>
                  <a:schemeClr val="hlink"/>
                </a:solidFill>
                <a:hlinkClick r:id="rId4"/>
              </a:rPr>
              <a:t>https://developer.android.com/studio</a:t>
            </a:r>
            <a:r>
              <a:rPr lang="en"/>
              <a:t> </a:t>
            </a:r>
            <a:endParaRPr/>
          </a:p>
          <a:p>
            <a:pPr indent="0" lvl="0" marL="0" rtl="0" algn="l">
              <a:spcBef>
                <a:spcPts val="1600"/>
              </a:spcBef>
              <a:spcAft>
                <a:spcPts val="0"/>
              </a:spcAft>
              <a:buNone/>
            </a:pPr>
            <a:r>
              <a:rPr lang="en"/>
              <a:t>Maps SDK: </a:t>
            </a:r>
            <a:r>
              <a:rPr lang="en" sz="1400" u="sng">
                <a:solidFill>
                  <a:schemeClr val="hlink"/>
                </a:solidFill>
                <a:hlinkClick r:id="rId5"/>
              </a:rPr>
              <a:t>https://console.developers.google.com/apis/library/maps-android-backend.googleapis.com</a:t>
            </a:r>
            <a:r>
              <a:rPr lang="en" sz="1400"/>
              <a:t> </a:t>
            </a:r>
            <a:endParaRPr sz="1400"/>
          </a:p>
          <a:p>
            <a:pPr indent="0" lvl="0" marL="0" rtl="0" algn="l">
              <a:spcBef>
                <a:spcPts val="1600"/>
              </a:spcBef>
              <a:spcAft>
                <a:spcPts val="0"/>
              </a:spcAft>
              <a:buNone/>
            </a:pPr>
            <a:r>
              <a:rPr lang="en"/>
              <a:t>ISBN Tutorial: </a:t>
            </a:r>
            <a:r>
              <a:rPr lang="en" sz="1200" u="sng">
                <a:solidFill>
                  <a:schemeClr val="hlink"/>
                </a:solidFill>
                <a:hlinkClick r:id="rId6"/>
              </a:rPr>
              <a:t>https://medium.com/analytics-vidhya/creating-a-barcode-scanner-using-android-studio-71cff11800a2</a:t>
            </a:r>
            <a:r>
              <a:rPr lang="en" sz="1200"/>
              <a:t> </a:t>
            </a:r>
            <a:endParaRPr sz="1200"/>
          </a:p>
          <a:p>
            <a:pPr indent="0" lvl="0" marL="0" rtl="0" algn="l">
              <a:spcBef>
                <a:spcPts val="1600"/>
              </a:spcBef>
              <a:spcAft>
                <a:spcPts val="0"/>
              </a:spcAft>
              <a:buNone/>
            </a:pPr>
            <a:r>
              <a:rPr lang="en"/>
              <a:t>Maps Tutorial: </a:t>
            </a:r>
            <a:r>
              <a:rPr lang="en" sz="1300" u="sng">
                <a:solidFill>
                  <a:schemeClr val="hlink"/>
                </a:solidFill>
                <a:hlinkClick r:id="rId7"/>
              </a:rPr>
              <a:t>https://www.raywenderlich.com/230-introduction-to-google-maps-api-for-android-with-kotlin</a:t>
            </a:r>
            <a:r>
              <a:rPr lang="en" sz="1300"/>
              <a:t> </a:t>
            </a:r>
            <a:endParaRPr sz="1300"/>
          </a:p>
          <a:p>
            <a:pPr indent="0" lvl="0" marL="0" rtl="0" algn="l">
              <a:spcBef>
                <a:spcPts val="1600"/>
              </a:spcBef>
              <a:spcAft>
                <a:spcPts val="0"/>
              </a:spcAft>
              <a:buNone/>
            </a:pPr>
            <a:r>
              <a:rPr lang="en"/>
              <a:t>Diagram.net (Formerly Draw.io)</a:t>
            </a:r>
            <a:r>
              <a:rPr lang="en"/>
              <a:t>: </a:t>
            </a:r>
            <a:r>
              <a:rPr lang="en" u="sng">
                <a:solidFill>
                  <a:schemeClr val="hlink"/>
                </a:solidFill>
                <a:hlinkClick r:id="rId8"/>
              </a:rPr>
              <a:t>https://app.diagrams.net/</a:t>
            </a:r>
            <a:r>
              <a:rPr lang="en"/>
              <a:t> </a:t>
            </a:r>
            <a:endParaRPr/>
          </a:p>
          <a:p>
            <a:pPr indent="0" lvl="0" marL="0" rtl="0" algn="l">
              <a:spcBef>
                <a:spcPts val="1600"/>
              </a:spcBef>
              <a:spcAft>
                <a:spcPts val="1600"/>
              </a:spcAft>
              <a:buNone/>
            </a:pPr>
            <a:r>
              <a:rPr lang="en"/>
              <a:t>OpenLibrary API: </a:t>
            </a:r>
            <a:r>
              <a:rPr lang="en" u="sng">
                <a:solidFill>
                  <a:schemeClr val="hlink"/>
                </a:solidFill>
                <a:hlinkClick r:id="rId9"/>
              </a:rPr>
              <a:t>https://openlibrary.org/dev/docs/api/books</a:t>
            </a:r>
            <a:r>
              <a:rPr lang="en"/>
              <a:t> </a:t>
            </a:r>
            <a:endParaRPr/>
          </a:p>
        </p:txBody>
      </p:sp>
      <p:sp>
        <p:nvSpPr>
          <p:cNvPr id="252" name="Google Shape;252;p31"/>
          <p:cNvSpPr txBox="1"/>
          <p:nvPr/>
        </p:nvSpPr>
        <p:spPr>
          <a:xfrm>
            <a:off x="-1436737"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Anthony</a:t>
            </a:r>
            <a:endParaRPr sz="2800">
              <a:solidFill>
                <a:srgbClr val="202729"/>
              </a:solidFill>
              <a:latin typeface="Proxima Nova"/>
              <a:ea typeface="Proxima Nova"/>
              <a:cs typeface="Proxima Nova"/>
              <a:sym typeface="Proxima Nov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Description - Virtual Library</a:t>
            </a:r>
            <a:endParaRPr/>
          </a:p>
        </p:txBody>
      </p:sp>
      <p:sp>
        <p:nvSpPr>
          <p:cNvPr id="68" name="Google Shape;68;p14"/>
          <p:cNvSpPr txBox="1"/>
          <p:nvPr>
            <p:ph idx="1" type="body"/>
          </p:nvPr>
        </p:nvSpPr>
        <p:spPr>
          <a:xfrm>
            <a:off x="311700" y="1152475"/>
            <a:ext cx="6258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a:t>Who are we? </a:t>
            </a:r>
            <a:endParaRPr b="1" i="1"/>
          </a:p>
          <a:p>
            <a:pPr indent="-342900" lvl="0" marL="457200" rtl="0" algn="l">
              <a:spcBef>
                <a:spcPts val="1600"/>
              </a:spcBef>
              <a:spcAft>
                <a:spcPts val="0"/>
              </a:spcAft>
              <a:buSzPts val="1800"/>
              <a:buChar char="●"/>
            </a:pPr>
            <a:r>
              <a:rPr lang="en"/>
              <a:t>We call our team Libraworks</a:t>
            </a:r>
            <a:endParaRPr/>
          </a:p>
          <a:p>
            <a:pPr indent="-342900" lvl="0" marL="457200" rtl="0" algn="l">
              <a:spcBef>
                <a:spcPts val="0"/>
              </a:spcBef>
              <a:spcAft>
                <a:spcPts val="0"/>
              </a:spcAft>
              <a:buSzPts val="1800"/>
              <a:buChar char="●"/>
            </a:pPr>
            <a:r>
              <a:rPr lang="en"/>
              <a:t>Libra coming from the latin word “Taberna Libraria” meaning, place of books.</a:t>
            </a:r>
            <a:endParaRPr/>
          </a:p>
          <a:p>
            <a:pPr indent="0" lvl="0" marL="0" rtl="0" algn="l">
              <a:spcBef>
                <a:spcPts val="1600"/>
              </a:spcBef>
              <a:spcAft>
                <a:spcPts val="0"/>
              </a:spcAft>
              <a:buNone/>
            </a:pPr>
            <a:r>
              <a:rPr b="1" i="1" lang="en"/>
              <a:t>What is our app?</a:t>
            </a:r>
            <a:endParaRPr b="1" i="1"/>
          </a:p>
          <a:p>
            <a:pPr indent="-330200" lvl="0" marL="457200" rtl="0" algn="l">
              <a:spcBef>
                <a:spcPts val="1600"/>
              </a:spcBef>
              <a:spcAft>
                <a:spcPts val="0"/>
              </a:spcAft>
              <a:buSzPts val="1600"/>
              <a:buChar char="●"/>
            </a:pPr>
            <a:r>
              <a:rPr lang="en" sz="1600"/>
              <a:t>Virtual Library is an application to create a circulation system for neighborhood libraries. </a:t>
            </a:r>
            <a:endParaRPr sz="1600"/>
          </a:p>
          <a:p>
            <a:pPr indent="-330200" lvl="0" marL="457200" rtl="0" algn="l">
              <a:spcBef>
                <a:spcPts val="0"/>
              </a:spcBef>
              <a:spcAft>
                <a:spcPts val="0"/>
              </a:spcAft>
              <a:buSzPts val="1600"/>
              <a:buChar char="●"/>
            </a:pPr>
            <a:r>
              <a:rPr lang="en" sz="1600"/>
              <a:t>We wanted to solve the issue of little libraries not having a circulation system to keep track of users and books.</a:t>
            </a:r>
            <a:endParaRPr sz="1600"/>
          </a:p>
          <a:p>
            <a:pPr indent="0" lvl="0" marL="0" rtl="0" algn="l">
              <a:spcBef>
                <a:spcPts val="1600"/>
              </a:spcBef>
              <a:spcAft>
                <a:spcPts val="1600"/>
              </a:spcAft>
              <a:buNone/>
            </a:pPr>
            <a:r>
              <a:t/>
            </a:r>
            <a:endParaRPr/>
          </a:p>
        </p:txBody>
      </p:sp>
      <p:sp>
        <p:nvSpPr>
          <p:cNvPr id="69" name="Google Shape;69;p14"/>
          <p:cNvSpPr txBox="1"/>
          <p:nvPr/>
        </p:nvSpPr>
        <p:spPr>
          <a:xfrm>
            <a:off x="-1082987"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Grant </a:t>
            </a:r>
            <a:endParaRPr sz="2800">
              <a:solidFill>
                <a:srgbClr val="202729"/>
              </a:solidFill>
              <a:latin typeface="Proxima Nova"/>
              <a:ea typeface="Proxima Nova"/>
              <a:cs typeface="Proxima Nova"/>
              <a:sym typeface="Proxima Nova"/>
            </a:endParaRPr>
          </a:p>
        </p:txBody>
      </p:sp>
      <p:sp>
        <p:nvSpPr>
          <p:cNvPr id="70" name="Google Shape;70;p14"/>
          <p:cNvSpPr txBox="1"/>
          <p:nvPr/>
        </p:nvSpPr>
        <p:spPr>
          <a:xfrm>
            <a:off x="7224575" y="4703625"/>
            <a:ext cx="4210500" cy="69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Speaker: Grant Saylor</a:t>
            </a:r>
            <a:endParaRPr/>
          </a:p>
        </p:txBody>
      </p:sp>
      <p:pic>
        <p:nvPicPr>
          <p:cNvPr id="71" name="Google Shape;71;p14"/>
          <p:cNvPicPr preferRelativeResize="0"/>
          <p:nvPr/>
        </p:nvPicPr>
        <p:blipFill>
          <a:blip r:embed="rId3">
            <a:alphaModFix/>
          </a:blip>
          <a:stretch>
            <a:fillRect/>
          </a:stretch>
        </p:blipFill>
        <p:spPr>
          <a:xfrm>
            <a:off x="6716675" y="744025"/>
            <a:ext cx="1744800" cy="3495500"/>
          </a:xfrm>
          <a:prstGeom prst="rect">
            <a:avLst/>
          </a:prstGeom>
          <a:noFill/>
          <a:ln>
            <a:noFill/>
          </a:ln>
        </p:spPr>
      </p:pic>
      <p:sp>
        <p:nvSpPr>
          <p:cNvPr id="72" name="Google Shape;72;p14"/>
          <p:cNvSpPr txBox="1"/>
          <p:nvPr/>
        </p:nvSpPr>
        <p:spPr>
          <a:xfrm>
            <a:off x="-2150675" y="3811125"/>
            <a:ext cx="2575500" cy="42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71"/>
                                        </p:tgtEl>
                                        <p:attrNameLst>
                                          <p:attrName>style.visibility</p:attrName>
                                        </p:attrNameLst>
                                      </p:cBhvr>
                                      <p:to>
                                        <p:strVal val="visible"/>
                                      </p:to>
                                    </p:set>
                                    <p:animEffect filter="fade" transition="in">
                                      <p:cBhvr>
                                        <p:cTn dur="2500"/>
                                        <p:tgtEl>
                                          <p:spTgt spid="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Public Domain Artwork Licenses: </a:t>
            </a:r>
            <a:endParaRPr/>
          </a:p>
        </p:txBody>
      </p:sp>
      <p:sp>
        <p:nvSpPr>
          <p:cNvPr id="258" name="Google Shape;258;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Screen: </a:t>
            </a:r>
            <a:r>
              <a:rPr lang="en" sz="1300" u="sng">
                <a:solidFill>
                  <a:schemeClr val="hlink"/>
                </a:solidFill>
                <a:hlinkClick r:id="rId3"/>
              </a:rPr>
              <a:t>https://commons.wikimedia.org/wiki/File:Auguste_de_Chatillon_-_L%C3%A9opoldine_Hugo.jpg</a:t>
            </a:r>
            <a:r>
              <a:rPr lang="en" sz="1300"/>
              <a:t> </a:t>
            </a:r>
            <a:endParaRPr sz="1300"/>
          </a:p>
          <a:p>
            <a:pPr indent="0" lvl="0" marL="0" rtl="0" algn="l">
              <a:spcBef>
                <a:spcPts val="1600"/>
              </a:spcBef>
              <a:spcAft>
                <a:spcPts val="0"/>
              </a:spcAft>
              <a:buNone/>
            </a:pPr>
            <a:r>
              <a:rPr lang="en"/>
              <a:t>Barcode Screen: </a:t>
            </a:r>
            <a:r>
              <a:rPr lang="en" sz="1300" u="sng">
                <a:solidFill>
                  <a:schemeClr val="hlink"/>
                </a:solidFill>
                <a:hlinkClick r:id="rId4"/>
              </a:rPr>
              <a:t>https://commons.wikimedia.org/wiki/File:Reimer_Librarian.jpg</a:t>
            </a:r>
            <a:endParaRPr sz="2000"/>
          </a:p>
          <a:p>
            <a:pPr indent="0" lvl="0" marL="0" rtl="0" algn="l">
              <a:spcBef>
                <a:spcPts val="1600"/>
              </a:spcBef>
              <a:spcAft>
                <a:spcPts val="0"/>
              </a:spcAft>
              <a:buNone/>
            </a:pPr>
            <a:r>
              <a:rPr lang="en" sz="1900"/>
              <a:t>Barcode UI: </a:t>
            </a:r>
            <a:r>
              <a:rPr lang="en" sz="1300" u="sng">
                <a:solidFill>
                  <a:schemeClr val="accent5"/>
                </a:solidFill>
                <a:hlinkClick r:id="rId5">
                  <a:extLst>
                    <a:ext uri="{A12FA001-AC4F-418D-AE19-62706E023703}">
                      <ahyp:hlinkClr val="tx"/>
                    </a:ext>
                  </a:extLst>
                </a:hlinkClick>
              </a:rPr>
              <a:t>https://www.flickr.com/photos/34651674@N07/7258061584/</a:t>
            </a:r>
            <a:endParaRPr sz="1900"/>
          </a:p>
          <a:p>
            <a:pPr indent="0" lvl="0" marL="0" rtl="0" algn="l">
              <a:spcBef>
                <a:spcPts val="1600"/>
              </a:spcBef>
              <a:spcAft>
                <a:spcPts val="0"/>
              </a:spcAft>
              <a:buNone/>
            </a:pPr>
            <a:r>
              <a:rPr lang="en"/>
              <a:t>Librarian Screen: </a:t>
            </a:r>
            <a:r>
              <a:rPr lang="en" sz="1600" u="sng">
                <a:solidFill>
                  <a:schemeClr val="hlink"/>
                </a:solidFill>
                <a:hlinkClick r:id="rId6"/>
              </a:rPr>
              <a:t>https://www.pexels.com/photo/blurred-book-book-pages-literature-46274/</a:t>
            </a:r>
            <a:r>
              <a:rPr lang="en" sz="1600"/>
              <a:t> </a:t>
            </a:r>
            <a:endParaRPr sz="1600"/>
          </a:p>
          <a:p>
            <a:pPr indent="0" lvl="0" marL="0" rtl="0" algn="l">
              <a:spcBef>
                <a:spcPts val="1600"/>
              </a:spcBef>
              <a:spcAft>
                <a:spcPts val="1600"/>
              </a:spcAft>
              <a:buNone/>
            </a:pPr>
            <a:r>
              <a:rPr lang="en" sz="1600"/>
              <a:t>Library and Login Screen: </a:t>
            </a:r>
            <a:r>
              <a:rPr lang="en" sz="1200" u="sng">
                <a:solidFill>
                  <a:schemeClr val="hlink"/>
                </a:solidFill>
                <a:hlinkClick r:id="rId7"/>
              </a:rPr>
              <a:t>https://images.nga.gov/?service=asset&amp;action=show_zoom_window_popup&amp;language=en&amp;asset=66024&amp;location=grid&amp;asset_list=109948,76165,66024,49028,148908,149152,149498,149347,149528,148885,149267,149357&amp;basket_item_id=undefined</a:t>
            </a:r>
            <a:r>
              <a:rPr lang="en" sz="1200"/>
              <a:t> </a:t>
            </a:r>
            <a:endParaRPr sz="1200"/>
          </a:p>
        </p:txBody>
      </p:sp>
      <p:sp>
        <p:nvSpPr>
          <p:cNvPr id="259" name="Google Shape;259;p32"/>
          <p:cNvSpPr txBox="1"/>
          <p:nvPr/>
        </p:nvSpPr>
        <p:spPr>
          <a:xfrm>
            <a:off x="-1436737"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Anthony</a:t>
            </a:r>
            <a:endParaRPr sz="2800">
              <a:solidFill>
                <a:srgbClr val="202729"/>
              </a:solidFill>
              <a:latin typeface="Proxima Nova"/>
              <a:ea typeface="Proxima Nova"/>
              <a:cs typeface="Proxima Nova"/>
              <a:sym typeface="Proxima Nov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3"/>
          <p:cNvSpPr txBox="1"/>
          <p:nvPr>
            <p:ph type="title"/>
          </p:nvPr>
        </p:nvSpPr>
        <p:spPr>
          <a:xfrm>
            <a:off x="2348400" y="3653225"/>
            <a:ext cx="444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 for Watching</a:t>
            </a:r>
            <a:endParaRPr/>
          </a:p>
        </p:txBody>
      </p:sp>
      <p:pic>
        <p:nvPicPr>
          <p:cNvPr id="265" name="Google Shape;265;p33"/>
          <p:cNvPicPr preferRelativeResize="0"/>
          <p:nvPr/>
        </p:nvPicPr>
        <p:blipFill>
          <a:blip r:embed="rId3">
            <a:alphaModFix/>
          </a:blip>
          <a:stretch>
            <a:fillRect/>
          </a:stretch>
        </p:blipFill>
        <p:spPr>
          <a:xfrm>
            <a:off x="1570825" y="1152625"/>
            <a:ext cx="8839200" cy="2500609"/>
          </a:xfrm>
          <a:prstGeom prst="rect">
            <a:avLst/>
          </a:prstGeom>
          <a:noFill/>
          <a:ln>
            <a:noFill/>
          </a:ln>
        </p:spPr>
      </p:pic>
      <p:sp>
        <p:nvSpPr>
          <p:cNvPr id="266" name="Google Shape;266;p33"/>
          <p:cNvSpPr txBox="1"/>
          <p:nvPr/>
        </p:nvSpPr>
        <p:spPr>
          <a:xfrm>
            <a:off x="-1436737"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Anthony</a:t>
            </a:r>
            <a:endParaRPr sz="2800">
              <a:solidFill>
                <a:srgbClr val="202729"/>
              </a:solidFill>
              <a:latin typeface="Proxima Nova"/>
              <a:ea typeface="Proxima Nova"/>
              <a:cs typeface="Proxima Nova"/>
              <a:sym typeface="Proxima Nov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Inspiration for Virtual Library</a:t>
            </a:r>
            <a:endParaRPr/>
          </a:p>
        </p:txBody>
      </p:sp>
      <p:sp>
        <p:nvSpPr>
          <p:cNvPr id="78" name="Google Shape;78;p15"/>
          <p:cNvSpPr txBox="1"/>
          <p:nvPr>
            <p:ph idx="1" type="body"/>
          </p:nvPr>
        </p:nvSpPr>
        <p:spPr>
          <a:xfrm>
            <a:off x="389100" y="1017725"/>
            <a:ext cx="8520600" cy="1893000"/>
          </a:xfrm>
          <a:prstGeom prst="rect">
            <a:avLst/>
          </a:prstGeom>
        </p:spPr>
        <p:txBody>
          <a:bodyPr anchorCtr="0" anchor="t" bIns="91425" lIns="91425" spcFirstLastPara="1" rIns="91425" wrap="square" tIns="91425">
            <a:noAutofit/>
          </a:bodyPr>
          <a:lstStyle/>
          <a:p>
            <a:pPr indent="-342900" lvl="0" marL="457200" rtl="0" algn="l">
              <a:spcBef>
                <a:spcPts val="1400"/>
              </a:spcBef>
              <a:spcAft>
                <a:spcPts val="0"/>
              </a:spcAft>
              <a:buSzPts val="1800"/>
              <a:buChar char="●"/>
            </a:pPr>
            <a:r>
              <a:rPr lang="en"/>
              <a:t>Inspiration for this project came from the combination of Amazon’s internal virtual library system for employees and existing Little Free Libraries.</a:t>
            </a:r>
            <a:endParaRPr/>
          </a:p>
          <a:p>
            <a:pPr indent="0" lvl="0" marL="457200" rtl="0" algn="l">
              <a:spcBef>
                <a:spcPts val="1400"/>
              </a:spcBef>
              <a:spcAft>
                <a:spcPts val="0"/>
              </a:spcAft>
              <a:buNone/>
            </a:pPr>
            <a:r>
              <a:t/>
            </a:r>
            <a:endParaRPr/>
          </a:p>
          <a:p>
            <a:pPr indent="0" lvl="0" marL="0" rtl="0" algn="l">
              <a:spcBef>
                <a:spcPts val="1400"/>
              </a:spcBef>
              <a:spcAft>
                <a:spcPts val="0"/>
              </a:spcAft>
              <a:buNone/>
            </a:pPr>
            <a:r>
              <a:t/>
            </a:r>
            <a:endParaRPr/>
          </a:p>
          <a:p>
            <a:pPr indent="-342900" lvl="0" marL="457200" rtl="0" algn="l">
              <a:spcBef>
                <a:spcPts val="1400"/>
              </a:spcBef>
              <a:spcAft>
                <a:spcPts val="0"/>
              </a:spcAft>
              <a:buSzPts val="1800"/>
              <a:buChar char="●"/>
            </a:pPr>
            <a:r>
              <a:rPr lang="en"/>
              <a:t>We wanted a system that was digitized and more modern to enhance the experience of using the Little Free Library system.</a:t>
            </a:r>
            <a:endParaRPr sz="1100"/>
          </a:p>
        </p:txBody>
      </p:sp>
      <p:sp>
        <p:nvSpPr>
          <p:cNvPr id="79" name="Google Shape;79;p15"/>
          <p:cNvSpPr txBox="1"/>
          <p:nvPr/>
        </p:nvSpPr>
        <p:spPr>
          <a:xfrm>
            <a:off x="-1082987"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Grant </a:t>
            </a:r>
            <a:endParaRPr sz="2800">
              <a:solidFill>
                <a:srgbClr val="202729"/>
              </a:solidFill>
              <a:latin typeface="Proxima Nova"/>
              <a:ea typeface="Proxima Nova"/>
              <a:cs typeface="Proxima Nova"/>
              <a:sym typeface="Proxima Nova"/>
            </a:endParaRPr>
          </a:p>
        </p:txBody>
      </p:sp>
      <p:pic>
        <p:nvPicPr>
          <p:cNvPr id="80" name="Google Shape;80;p15"/>
          <p:cNvPicPr preferRelativeResize="0"/>
          <p:nvPr/>
        </p:nvPicPr>
        <p:blipFill>
          <a:blip r:embed="rId3">
            <a:alphaModFix/>
          </a:blip>
          <a:stretch>
            <a:fillRect/>
          </a:stretch>
        </p:blipFill>
        <p:spPr>
          <a:xfrm>
            <a:off x="3838425" y="2083900"/>
            <a:ext cx="853751" cy="702200"/>
          </a:xfrm>
          <a:prstGeom prst="rect">
            <a:avLst/>
          </a:prstGeom>
          <a:noFill/>
          <a:ln>
            <a:noFill/>
          </a:ln>
        </p:spPr>
      </p:pic>
      <p:pic>
        <p:nvPicPr>
          <p:cNvPr id="81" name="Google Shape;81;p15"/>
          <p:cNvPicPr preferRelativeResize="0"/>
          <p:nvPr/>
        </p:nvPicPr>
        <p:blipFill>
          <a:blip r:embed="rId4">
            <a:alphaModFix/>
          </a:blip>
          <a:stretch>
            <a:fillRect/>
          </a:stretch>
        </p:blipFill>
        <p:spPr>
          <a:xfrm>
            <a:off x="3747050" y="3852275"/>
            <a:ext cx="1036501" cy="10365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80"/>
                                        </p:tgtEl>
                                        <p:attrNameLst>
                                          <p:attrName>style.visibility</p:attrName>
                                        </p:attrNameLst>
                                      </p:cBhvr>
                                      <p:to>
                                        <p:strVal val="visible"/>
                                      </p:to>
                                    </p:set>
                                    <p:animEffect filter="fade" transition="in">
                                      <p:cBhvr>
                                        <p:cTn dur="1000"/>
                                        <p:tgtEl>
                                          <p:spTgt spid="8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1600"/>
                                        <p:tgtEl>
                                          <p:spTgt spid="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a Little Library Currently Operates</a:t>
            </a:r>
            <a:endParaRPr/>
          </a:p>
        </p:txBody>
      </p:sp>
      <p:sp>
        <p:nvSpPr>
          <p:cNvPr id="87" name="Google Shape;87;p16"/>
          <p:cNvSpPr txBox="1"/>
          <p:nvPr>
            <p:ph idx="1" type="body"/>
          </p:nvPr>
        </p:nvSpPr>
        <p:spPr>
          <a:xfrm>
            <a:off x="389100" y="1017725"/>
            <a:ext cx="8520600" cy="1893000"/>
          </a:xfrm>
          <a:prstGeom prst="rect">
            <a:avLst/>
          </a:prstGeom>
        </p:spPr>
        <p:txBody>
          <a:bodyPr anchorCtr="0" anchor="t" bIns="91425" lIns="91425" spcFirstLastPara="1" rIns="91425" wrap="square" tIns="91425">
            <a:noAutofit/>
          </a:bodyPr>
          <a:lstStyle/>
          <a:p>
            <a:pPr indent="-342900" lvl="0" marL="457200" rtl="0" algn="l">
              <a:spcBef>
                <a:spcPts val="1400"/>
              </a:spcBef>
              <a:spcAft>
                <a:spcPts val="0"/>
              </a:spcAft>
              <a:buSzPts val="1800"/>
              <a:buChar char="●"/>
            </a:pPr>
            <a:r>
              <a:rPr lang="en"/>
              <a:t>Users take a book/leave a book</a:t>
            </a:r>
            <a:br>
              <a:rPr lang="en"/>
            </a:br>
            <a:br>
              <a:rPr lang="en"/>
            </a:br>
            <a:endParaRPr/>
          </a:p>
          <a:p>
            <a:pPr indent="-342900" lvl="0" marL="457200" rtl="0" algn="l">
              <a:spcBef>
                <a:spcPts val="0"/>
              </a:spcBef>
              <a:spcAft>
                <a:spcPts val="0"/>
              </a:spcAft>
              <a:buSzPts val="1800"/>
              <a:buChar char="●"/>
            </a:pPr>
            <a:r>
              <a:rPr lang="en"/>
              <a:t>There is no tracking of the inventory</a:t>
            </a:r>
            <a:br>
              <a:rPr lang="en"/>
            </a:br>
            <a:br>
              <a:rPr lang="en"/>
            </a:br>
            <a:endParaRPr/>
          </a:p>
          <a:p>
            <a:pPr indent="-342900" lvl="0" marL="457200" rtl="0" algn="l">
              <a:spcBef>
                <a:spcPts val="0"/>
              </a:spcBef>
              <a:spcAft>
                <a:spcPts val="0"/>
              </a:spcAft>
              <a:buSzPts val="1800"/>
              <a:buChar char="●"/>
            </a:pPr>
            <a:r>
              <a:rPr lang="en"/>
              <a:t>Libraries are not catalogued in a formal fashion</a:t>
            </a:r>
            <a:endParaRPr/>
          </a:p>
        </p:txBody>
      </p:sp>
      <p:sp>
        <p:nvSpPr>
          <p:cNvPr id="88" name="Google Shape;88;p16"/>
          <p:cNvSpPr txBox="1"/>
          <p:nvPr/>
        </p:nvSpPr>
        <p:spPr>
          <a:xfrm>
            <a:off x="-1082987"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Grant </a:t>
            </a:r>
            <a:endParaRPr sz="2800">
              <a:solidFill>
                <a:srgbClr val="202729"/>
              </a:solidFill>
              <a:latin typeface="Proxima Nova"/>
              <a:ea typeface="Proxima Nova"/>
              <a:cs typeface="Proxima Nova"/>
              <a:sym typeface="Proxima Nova"/>
            </a:endParaRPr>
          </a:p>
        </p:txBody>
      </p:sp>
      <p:pic>
        <p:nvPicPr>
          <p:cNvPr id="89" name="Google Shape;89;p16"/>
          <p:cNvPicPr preferRelativeResize="0"/>
          <p:nvPr/>
        </p:nvPicPr>
        <p:blipFill>
          <a:blip r:embed="rId3">
            <a:alphaModFix/>
          </a:blip>
          <a:stretch>
            <a:fillRect/>
          </a:stretch>
        </p:blipFill>
        <p:spPr>
          <a:xfrm>
            <a:off x="6653225" y="2782899"/>
            <a:ext cx="2019375" cy="20193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89"/>
                                        </p:tgtEl>
                                        <p:attrNameLst>
                                          <p:attrName>style.visibility</p:attrName>
                                        </p:attrNameLst>
                                      </p:cBhvr>
                                      <p:to>
                                        <p:strVal val="visible"/>
                                      </p:to>
                                    </p:set>
                                    <p:animEffect filter="fade" transition="in">
                                      <p:cBhvr>
                                        <p:cTn dur="1600"/>
                                        <p:tgtEl>
                                          <p:spTgt spid="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Vision</a:t>
            </a:r>
            <a:endParaRPr/>
          </a:p>
        </p:txBody>
      </p:sp>
      <p:sp>
        <p:nvSpPr>
          <p:cNvPr id="95" name="Google Shape;95;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Improvements upon Physical Little Free Libraries:</a:t>
            </a:r>
            <a:endParaRPr/>
          </a:p>
          <a:p>
            <a:pPr indent="-342900" lvl="0" marL="457200" rtl="0" algn="l">
              <a:spcBef>
                <a:spcPts val="1600"/>
              </a:spcBef>
              <a:spcAft>
                <a:spcPts val="0"/>
              </a:spcAft>
              <a:buSzPts val="1800"/>
              <a:buChar char="●"/>
            </a:pPr>
            <a:r>
              <a:rPr lang="en"/>
              <a:t>Scan books</a:t>
            </a:r>
            <a:endParaRPr/>
          </a:p>
          <a:p>
            <a:pPr indent="-342900" lvl="0" marL="457200" rtl="0" algn="l">
              <a:spcBef>
                <a:spcPts val="0"/>
              </a:spcBef>
              <a:spcAft>
                <a:spcPts val="0"/>
              </a:spcAft>
              <a:buSzPts val="1800"/>
              <a:buChar char="●"/>
            </a:pPr>
            <a:r>
              <a:rPr lang="en"/>
              <a:t>Use a Map to locate other local Libraries</a:t>
            </a:r>
            <a:endParaRPr/>
          </a:p>
          <a:p>
            <a:pPr indent="-342900" lvl="0" marL="457200" rtl="0" algn="l">
              <a:spcBef>
                <a:spcPts val="0"/>
              </a:spcBef>
              <a:spcAft>
                <a:spcPts val="0"/>
              </a:spcAft>
              <a:buSzPts val="1800"/>
              <a:buChar char="●"/>
            </a:pPr>
            <a:r>
              <a:rPr lang="en"/>
              <a:t>Book Search</a:t>
            </a:r>
            <a:br>
              <a:rPr lang="en"/>
            </a:br>
            <a:br>
              <a:rPr lang="en"/>
            </a:br>
            <a:r>
              <a:rPr lang="en"/>
              <a:t>Extensibility:</a:t>
            </a:r>
            <a:endParaRPr/>
          </a:p>
          <a:p>
            <a:pPr indent="-342900" lvl="0" marL="457200" rtl="0" algn="l">
              <a:spcBef>
                <a:spcPts val="0"/>
              </a:spcBef>
              <a:spcAft>
                <a:spcPts val="0"/>
              </a:spcAft>
              <a:buSzPts val="1800"/>
              <a:buChar char="●"/>
            </a:pPr>
            <a:r>
              <a:rPr lang="en"/>
              <a:t>User Profiles</a:t>
            </a:r>
            <a:endParaRPr/>
          </a:p>
          <a:p>
            <a:pPr indent="-342900" lvl="0" marL="457200" rtl="0" algn="l">
              <a:spcBef>
                <a:spcPts val="0"/>
              </a:spcBef>
              <a:spcAft>
                <a:spcPts val="0"/>
              </a:spcAft>
              <a:buSzPts val="1800"/>
              <a:buChar char="●"/>
            </a:pPr>
            <a:r>
              <a:rPr lang="en"/>
              <a:t>Book Rankings/Requests</a:t>
            </a:r>
            <a:endParaRPr/>
          </a:p>
          <a:p>
            <a:pPr indent="0" lvl="0" marL="0" rtl="0" algn="l">
              <a:spcBef>
                <a:spcPts val="1600"/>
              </a:spcBef>
              <a:spcAft>
                <a:spcPts val="1600"/>
              </a:spcAft>
              <a:buNone/>
            </a:pPr>
            <a:r>
              <a:t/>
            </a:r>
            <a:endParaRPr/>
          </a:p>
        </p:txBody>
      </p:sp>
      <p:pic>
        <p:nvPicPr>
          <p:cNvPr id="96" name="Google Shape;96;p17"/>
          <p:cNvPicPr preferRelativeResize="0"/>
          <p:nvPr/>
        </p:nvPicPr>
        <p:blipFill>
          <a:blip r:embed="rId3">
            <a:alphaModFix/>
          </a:blip>
          <a:stretch>
            <a:fillRect/>
          </a:stretch>
        </p:blipFill>
        <p:spPr>
          <a:xfrm>
            <a:off x="5909873" y="2509775"/>
            <a:ext cx="3066250" cy="2444599"/>
          </a:xfrm>
          <a:prstGeom prst="rect">
            <a:avLst/>
          </a:prstGeom>
          <a:noFill/>
          <a:ln>
            <a:noFill/>
          </a:ln>
        </p:spPr>
      </p:pic>
      <p:sp>
        <p:nvSpPr>
          <p:cNvPr id="97" name="Google Shape;97;p17"/>
          <p:cNvSpPr txBox="1"/>
          <p:nvPr/>
        </p:nvSpPr>
        <p:spPr>
          <a:xfrm>
            <a:off x="-1082987"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Grant </a:t>
            </a:r>
            <a:endParaRPr sz="2800">
              <a:solidFill>
                <a:srgbClr val="202729"/>
              </a:solidFill>
              <a:latin typeface="Proxima Nova"/>
              <a:ea typeface="Proxima Nova"/>
              <a:cs typeface="Proxima Nova"/>
              <a:sym typeface="Proxima Nova"/>
            </a:endParaRPr>
          </a:p>
        </p:txBody>
      </p:sp>
      <p:grpSp>
        <p:nvGrpSpPr>
          <p:cNvPr id="98" name="Google Shape;98;p17"/>
          <p:cNvGrpSpPr/>
          <p:nvPr/>
        </p:nvGrpSpPr>
        <p:grpSpPr>
          <a:xfrm>
            <a:off x="6518330" y="765506"/>
            <a:ext cx="1849325" cy="1489995"/>
            <a:chOff x="5620499" y="379825"/>
            <a:chExt cx="2261618" cy="1915900"/>
          </a:xfrm>
        </p:grpSpPr>
        <p:pic>
          <p:nvPicPr>
            <p:cNvPr id="99" name="Google Shape;99;p17"/>
            <p:cNvPicPr preferRelativeResize="0"/>
            <p:nvPr/>
          </p:nvPicPr>
          <p:blipFill>
            <a:blip r:embed="rId4">
              <a:alphaModFix/>
            </a:blip>
            <a:stretch>
              <a:fillRect/>
            </a:stretch>
          </p:blipFill>
          <p:spPr>
            <a:xfrm>
              <a:off x="6539375" y="379825"/>
              <a:ext cx="396050" cy="396050"/>
            </a:xfrm>
            <a:prstGeom prst="rect">
              <a:avLst/>
            </a:prstGeom>
            <a:noFill/>
            <a:ln>
              <a:noFill/>
            </a:ln>
          </p:spPr>
        </p:pic>
        <p:pic>
          <p:nvPicPr>
            <p:cNvPr id="100" name="Google Shape;100;p17"/>
            <p:cNvPicPr preferRelativeResize="0"/>
            <p:nvPr/>
          </p:nvPicPr>
          <p:blipFill>
            <a:blip r:embed="rId4">
              <a:alphaModFix/>
            </a:blip>
            <a:stretch>
              <a:fillRect/>
            </a:stretch>
          </p:blipFill>
          <p:spPr>
            <a:xfrm>
              <a:off x="5620499" y="947028"/>
              <a:ext cx="396050" cy="396050"/>
            </a:xfrm>
            <a:prstGeom prst="rect">
              <a:avLst/>
            </a:prstGeom>
            <a:noFill/>
            <a:ln>
              <a:noFill/>
            </a:ln>
          </p:spPr>
        </p:pic>
        <p:pic>
          <p:nvPicPr>
            <p:cNvPr id="101" name="Google Shape;101;p17"/>
            <p:cNvPicPr preferRelativeResize="0"/>
            <p:nvPr/>
          </p:nvPicPr>
          <p:blipFill>
            <a:blip r:embed="rId4">
              <a:alphaModFix/>
            </a:blip>
            <a:stretch>
              <a:fillRect/>
            </a:stretch>
          </p:blipFill>
          <p:spPr>
            <a:xfrm>
              <a:off x="7486067" y="947033"/>
              <a:ext cx="396050" cy="396050"/>
            </a:xfrm>
            <a:prstGeom prst="rect">
              <a:avLst/>
            </a:prstGeom>
            <a:noFill/>
            <a:ln>
              <a:noFill/>
            </a:ln>
          </p:spPr>
        </p:pic>
        <p:pic>
          <p:nvPicPr>
            <p:cNvPr id="102" name="Google Shape;102;p17"/>
            <p:cNvPicPr preferRelativeResize="0"/>
            <p:nvPr/>
          </p:nvPicPr>
          <p:blipFill>
            <a:blip r:embed="rId4">
              <a:alphaModFix/>
            </a:blip>
            <a:stretch>
              <a:fillRect/>
            </a:stretch>
          </p:blipFill>
          <p:spPr>
            <a:xfrm>
              <a:off x="5933175" y="1887813"/>
              <a:ext cx="396050" cy="396050"/>
            </a:xfrm>
            <a:prstGeom prst="rect">
              <a:avLst/>
            </a:prstGeom>
            <a:noFill/>
            <a:ln>
              <a:noFill/>
            </a:ln>
          </p:spPr>
        </p:pic>
        <p:pic>
          <p:nvPicPr>
            <p:cNvPr id="103" name="Google Shape;103;p17"/>
            <p:cNvPicPr preferRelativeResize="0"/>
            <p:nvPr/>
          </p:nvPicPr>
          <p:blipFill>
            <a:blip r:embed="rId4">
              <a:alphaModFix/>
            </a:blip>
            <a:stretch>
              <a:fillRect/>
            </a:stretch>
          </p:blipFill>
          <p:spPr>
            <a:xfrm>
              <a:off x="7145600" y="1899675"/>
              <a:ext cx="396050" cy="396050"/>
            </a:xfrm>
            <a:prstGeom prst="rect">
              <a:avLst/>
            </a:prstGeom>
            <a:noFill/>
            <a:ln>
              <a:noFill/>
            </a:ln>
          </p:spPr>
        </p:pic>
        <p:pic>
          <p:nvPicPr>
            <p:cNvPr id="104" name="Google Shape;104;p17"/>
            <p:cNvPicPr preferRelativeResize="0"/>
            <p:nvPr/>
          </p:nvPicPr>
          <p:blipFill rotWithShape="1">
            <a:blip r:embed="rId5">
              <a:alphaModFix/>
            </a:blip>
            <a:srcRect b="25041" l="16973" r="23174" t="7767"/>
            <a:stretch/>
          </p:blipFill>
          <p:spPr>
            <a:xfrm>
              <a:off x="6371287" y="955250"/>
              <a:ext cx="862075" cy="870125"/>
            </a:xfrm>
            <a:prstGeom prst="rect">
              <a:avLst/>
            </a:prstGeom>
            <a:noFill/>
            <a:ln>
              <a:noFill/>
            </a:ln>
          </p:spPr>
        </p:pic>
      </p:grpSp>
      <p:sp>
        <p:nvSpPr>
          <p:cNvPr id="105" name="Google Shape;105;p17"/>
          <p:cNvSpPr txBox="1"/>
          <p:nvPr/>
        </p:nvSpPr>
        <p:spPr>
          <a:xfrm>
            <a:off x="6149850" y="194975"/>
            <a:ext cx="2586300" cy="48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i="1" lang="en">
                <a:latin typeface="Proxima Nova"/>
                <a:ea typeface="Proxima Nova"/>
                <a:cs typeface="Proxima Nova"/>
                <a:sym typeface="Proxima Nova"/>
              </a:rPr>
              <a:t>Libraries are connected to the central database</a:t>
            </a:r>
            <a:endParaRPr b="1" i="1">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pic>
        <p:nvPicPr>
          <p:cNvPr id="110" name="Google Shape;110;p18"/>
          <p:cNvPicPr preferRelativeResize="0"/>
          <p:nvPr/>
        </p:nvPicPr>
        <p:blipFill>
          <a:blip r:embed="rId3">
            <a:alphaModFix/>
          </a:blip>
          <a:stretch>
            <a:fillRect/>
          </a:stretch>
        </p:blipFill>
        <p:spPr>
          <a:xfrm>
            <a:off x="6779352" y="648900"/>
            <a:ext cx="1267875" cy="2592775"/>
          </a:xfrm>
          <a:prstGeom prst="rect">
            <a:avLst/>
          </a:prstGeom>
          <a:noFill/>
          <a:ln>
            <a:noFill/>
          </a:ln>
        </p:spPr>
      </p:pic>
      <p:sp>
        <p:nvSpPr>
          <p:cNvPr id="111" name="Google Shape;111;p18"/>
          <p:cNvSpPr txBox="1"/>
          <p:nvPr>
            <p:ph type="title"/>
          </p:nvPr>
        </p:nvSpPr>
        <p:spPr>
          <a:xfrm>
            <a:off x="311700" y="111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Libraworks Virtual Library - A High Level Overview</a:t>
            </a:r>
            <a:endParaRPr/>
          </a:p>
        </p:txBody>
      </p:sp>
      <p:sp>
        <p:nvSpPr>
          <p:cNvPr id="112" name="Google Shape;112;p18"/>
          <p:cNvSpPr txBox="1"/>
          <p:nvPr>
            <p:ph idx="1" type="body"/>
          </p:nvPr>
        </p:nvSpPr>
        <p:spPr>
          <a:xfrm>
            <a:off x="340975" y="114515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Virtual Library consists of 3 major parts:</a:t>
            </a:r>
            <a:endParaRPr/>
          </a:p>
          <a:p>
            <a:pPr indent="-342900" lvl="0" marL="457200" rtl="0" algn="l">
              <a:spcBef>
                <a:spcPts val="1600"/>
              </a:spcBef>
              <a:spcAft>
                <a:spcPts val="0"/>
              </a:spcAft>
              <a:buSzPts val="1800"/>
              <a:buChar char="●"/>
            </a:pPr>
            <a:r>
              <a:rPr lang="en"/>
              <a:t>Map</a:t>
            </a:r>
            <a:endParaRPr/>
          </a:p>
          <a:p>
            <a:pPr indent="-317500" lvl="1" marL="914400" rtl="0" algn="l">
              <a:spcBef>
                <a:spcPts val="0"/>
              </a:spcBef>
              <a:spcAft>
                <a:spcPts val="0"/>
              </a:spcAft>
              <a:buSzPts val="1400"/>
              <a:buChar char="○"/>
            </a:pPr>
            <a:r>
              <a:rPr lang="en"/>
              <a:t>Utilizing Google Maps API and User Input for LFL locations</a:t>
            </a:r>
            <a:endParaRPr/>
          </a:p>
          <a:p>
            <a:pPr indent="-342900" lvl="0" marL="457200" rtl="0" algn="l">
              <a:spcBef>
                <a:spcPts val="0"/>
              </a:spcBef>
              <a:spcAft>
                <a:spcPts val="0"/>
              </a:spcAft>
              <a:buSzPts val="1800"/>
              <a:buChar char="●"/>
            </a:pPr>
            <a:r>
              <a:rPr lang="en"/>
              <a:t>Search</a:t>
            </a:r>
            <a:endParaRPr/>
          </a:p>
          <a:p>
            <a:pPr indent="-317500" lvl="1" marL="914400" rtl="0" algn="l">
              <a:spcBef>
                <a:spcPts val="0"/>
              </a:spcBef>
              <a:spcAft>
                <a:spcPts val="0"/>
              </a:spcAft>
              <a:buSzPts val="1400"/>
              <a:buChar char="○"/>
            </a:pPr>
            <a:r>
              <a:rPr lang="en"/>
              <a:t>Utilizing Firebase DB to check local inventories</a:t>
            </a:r>
            <a:endParaRPr/>
          </a:p>
          <a:p>
            <a:pPr indent="-342900" lvl="0" marL="457200" rtl="0" algn="l">
              <a:spcBef>
                <a:spcPts val="0"/>
              </a:spcBef>
              <a:spcAft>
                <a:spcPts val="0"/>
              </a:spcAft>
              <a:buSzPts val="1800"/>
              <a:buChar char="●"/>
            </a:pPr>
            <a:r>
              <a:rPr lang="en"/>
              <a:t>Checkout/in Scan</a:t>
            </a:r>
            <a:endParaRPr/>
          </a:p>
          <a:p>
            <a:pPr indent="-317500" lvl="1" marL="914400" rtl="0" algn="l">
              <a:spcBef>
                <a:spcPts val="0"/>
              </a:spcBef>
              <a:spcAft>
                <a:spcPts val="0"/>
              </a:spcAft>
              <a:buSzPts val="1400"/>
              <a:buChar char="○"/>
            </a:pPr>
            <a:r>
              <a:rPr lang="en"/>
              <a:t>U</a:t>
            </a:r>
            <a:r>
              <a:rPr lang="en"/>
              <a:t>tilizing the device’s camera to scan barcodes </a:t>
            </a:r>
            <a:endParaRPr/>
          </a:p>
        </p:txBody>
      </p:sp>
      <p:sp>
        <p:nvSpPr>
          <p:cNvPr id="113" name="Google Shape;113;p18"/>
          <p:cNvSpPr txBox="1"/>
          <p:nvPr/>
        </p:nvSpPr>
        <p:spPr>
          <a:xfrm>
            <a:off x="-1082987"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Grant </a:t>
            </a:r>
            <a:endParaRPr sz="2800">
              <a:solidFill>
                <a:srgbClr val="202729"/>
              </a:solidFill>
              <a:latin typeface="Proxima Nova"/>
              <a:ea typeface="Proxima Nova"/>
              <a:cs typeface="Proxima Nova"/>
              <a:sym typeface="Proxima Nova"/>
            </a:endParaRPr>
          </a:p>
        </p:txBody>
      </p:sp>
      <p:pic>
        <p:nvPicPr>
          <p:cNvPr id="114" name="Google Shape;114;p18"/>
          <p:cNvPicPr preferRelativeResize="0"/>
          <p:nvPr/>
        </p:nvPicPr>
        <p:blipFill>
          <a:blip r:embed="rId4">
            <a:alphaModFix/>
          </a:blip>
          <a:stretch>
            <a:fillRect/>
          </a:stretch>
        </p:blipFill>
        <p:spPr>
          <a:xfrm>
            <a:off x="6079121" y="2385826"/>
            <a:ext cx="1441767" cy="2592775"/>
          </a:xfrm>
          <a:prstGeom prst="rect">
            <a:avLst/>
          </a:prstGeom>
          <a:noFill/>
          <a:ln>
            <a:noFill/>
          </a:ln>
        </p:spPr>
      </p:pic>
      <p:pic>
        <p:nvPicPr>
          <p:cNvPr id="115" name="Google Shape;115;p18"/>
          <p:cNvPicPr preferRelativeResize="0"/>
          <p:nvPr/>
        </p:nvPicPr>
        <p:blipFill rotWithShape="1">
          <a:blip r:embed="rId5">
            <a:alphaModFix/>
          </a:blip>
          <a:srcRect b="0" l="8306" r="9" t="3975"/>
          <a:stretch/>
        </p:blipFill>
        <p:spPr>
          <a:xfrm>
            <a:off x="7423725" y="1678450"/>
            <a:ext cx="1267875" cy="24896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10"/>
                                        </p:tgtEl>
                                        <p:attrNameLst>
                                          <p:attrName>style.visibility</p:attrName>
                                        </p:attrNameLst>
                                      </p:cBhvr>
                                      <p:to>
                                        <p:strVal val="visible"/>
                                      </p:to>
                                    </p:set>
                                    <p:animEffect filter="fade" transition="in">
                                      <p:cBhvr>
                                        <p:cTn dur="2600"/>
                                        <p:tgtEl>
                                          <p:spTgt spid="110"/>
                                        </p:tgtEl>
                                      </p:cBhvr>
                                    </p:animEffect>
                                  </p:childTnLst>
                                </p:cTn>
                              </p:par>
                            </p:childTnLst>
                          </p:cTn>
                        </p:par>
                        <p:par>
                          <p:cTn fill="hold">
                            <p:stCondLst>
                              <p:cond delay="2600"/>
                            </p:stCondLst>
                            <p:childTnLst>
                              <p:par>
                                <p:cTn fill="hold" nodeType="afterEffect" presetClass="entr" presetID="10" presetSubtype="0">
                                  <p:stCondLst>
                                    <p:cond delay="0"/>
                                  </p:stCondLst>
                                  <p:childTnLst>
                                    <p:set>
                                      <p:cBhvr>
                                        <p:cTn dur="1" fill="hold">
                                          <p:stCondLst>
                                            <p:cond delay="0"/>
                                          </p:stCondLst>
                                        </p:cTn>
                                        <p:tgtEl>
                                          <p:spTgt spid="115"/>
                                        </p:tgtEl>
                                        <p:attrNameLst>
                                          <p:attrName>style.visibility</p:attrName>
                                        </p:attrNameLst>
                                      </p:cBhvr>
                                      <p:to>
                                        <p:strVal val="visible"/>
                                      </p:to>
                                    </p:set>
                                    <p:animEffect filter="fade" transition="in">
                                      <p:cBhvr>
                                        <p:cTn dur="2500"/>
                                        <p:tgtEl>
                                          <p:spTgt spid="115"/>
                                        </p:tgtEl>
                                      </p:cBhvr>
                                    </p:animEffect>
                                  </p:childTnLst>
                                </p:cTn>
                              </p:par>
                            </p:childTnLst>
                          </p:cTn>
                        </p:par>
                        <p:par>
                          <p:cTn fill="hold">
                            <p:stCondLst>
                              <p:cond delay="5100"/>
                            </p:stCondLst>
                            <p:childTnLst>
                              <p:par>
                                <p:cTn fill="hold" nodeType="afterEffect" presetClass="entr" presetID="10" presetSubtype="0">
                                  <p:stCondLst>
                                    <p:cond delay="0"/>
                                  </p:stCondLst>
                                  <p:childTnLst>
                                    <p:set>
                                      <p:cBhvr>
                                        <p:cTn dur="1" fill="hold">
                                          <p:stCondLst>
                                            <p:cond delay="0"/>
                                          </p:stCondLst>
                                        </p:cTn>
                                        <p:tgtEl>
                                          <p:spTgt spid="114"/>
                                        </p:tgtEl>
                                        <p:attrNameLst>
                                          <p:attrName>style.visibility</p:attrName>
                                        </p:attrNameLst>
                                      </p:cBhvr>
                                      <p:to>
                                        <p:strVal val="visible"/>
                                      </p:to>
                                    </p:set>
                                    <p:animEffect filter="fade" transition="in">
                                      <p:cBhvr>
                                        <p:cTn dur="2500"/>
                                        <p:tgtEl>
                                          <p:spTgt spid="11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9"/>
          <p:cNvSpPr txBox="1"/>
          <p:nvPr>
            <p:ph type="title"/>
          </p:nvPr>
        </p:nvSpPr>
        <p:spPr>
          <a:xfrm>
            <a:off x="135150" y="735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User Requirements</a:t>
            </a:r>
            <a:endParaRPr/>
          </a:p>
        </p:txBody>
      </p:sp>
      <p:sp>
        <p:nvSpPr>
          <p:cNvPr id="121" name="Google Shape;121;p19"/>
          <p:cNvSpPr txBox="1"/>
          <p:nvPr>
            <p:ph idx="1" type="body"/>
          </p:nvPr>
        </p:nvSpPr>
        <p:spPr>
          <a:xfrm>
            <a:off x="135150" y="1287225"/>
            <a:ext cx="3970500" cy="3416400"/>
          </a:xfrm>
          <a:prstGeom prst="rect">
            <a:avLst/>
          </a:prstGeom>
          <a:effectLst>
            <a:reflection blurRad="0" dir="5400000" dist="38100" endA="0" fadeDir="5400012" kx="0" rotWithShape="0" algn="bl" stPos="0" sy="-100000" ky="0"/>
          </a:effectLst>
        </p:spPr>
        <p:txBody>
          <a:bodyPr anchorCtr="0" anchor="t" bIns="91425" lIns="91425" spcFirstLastPara="1" rIns="91425" wrap="square" tIns="91425">
            <a:noAutofit/>
          </a:bodyPr>
          <a:lstStyle/>
          <a:p>
            <a:pPr indent="-298450" lvl="0" marL="457200" rtl="0" algn="l">
              <a:lnSpc>
                <a:spcPct val="200000"/>
              </a:lnSpc>
              <a:spcBef>
                <a:spcPts val="0"/>
              </a:spcBef>
              <a:spcAft>
                <a:spcPts val="0"/>
              </a:spcAft>
              <a:buSzPts val="1100"/>
              <a:buAutoNum type="arabicPeriod"/>
            </a:pPr>
            <a:r>
              <a:rPr lang="en" sz="1100"/>
              <a:t>Access to the device’s GPS</a:t>
            </a:r>
            <a:endParaRPr sz="1100"/>
          </a:p>
          <a:p>
            <a:pPr indent="-298450" lvl="0" marL="457200" rtl="0" algn="l">
              <a:lnSpc>
                <a:spcPct val="200000"/>
              </a:lnSpc>
              <a:spcBef>
                <a:spcPts val="0"/>
              </a:spcBef>
              <a:spcAft>
                <a:spcPts val="0"/>
              </a:spcAft>
              <a:buSzPts val="1100"/>
              <a:buAutoNum type="arabicPeriod"/>
            </a:pPr>
            <a:r>
              <a:rPr lang="en" sz="1100"/>
              <a:t>Internet connection on user’s device</a:t>
            </a:r>
            <a:endParaRPr sz="1100"/>
          </a:p>
          <a:p>
            <a:pPr indent="-298450" lvl="0" marL="457200" rtl="0" algn="l">
              <a:lnSpc>
                <a:spcPct val="200000"/>
              </a:lnSpc>
              <a:spcBef>
                <a:spcPts val="0"/>
              </a:spcBef>
              <a:spcAft>
                <a:spcPts val="0"/>
              </a:spcAft>
              <a:buSzPts val="1100"/>
              <a:buAutoNum type="arabicPeriod"/>
            </a:pPr>
            <a:r>
              <a:rPr lang="en" sz="1100"/>
              <a:t>Access to Virtual Library database(s)</a:t>
            </a:r>
            <a:endParaRPr sz="1100"/>
          </a:p>
          <a:p>
            <a:pPr indent="-298450" lvl="0" marL="457200" rtl="0" algn="l">
              <a:lnSpc>
                <a:spcPct val="200000"/>
              </a:lnSpc>
              <a:spcBef>
                <a:spcPts val="0"/>
              </a:spcBef>
              <a:spcAft>
                <a:spcPts val="0"/>
              </a:spcAft>
              <a:buSzPts val="1100"/>
              <a:buAutoNum type="arabicPeriod"/>
            </a:pPr>
            <a:r>
              <a:rPr lang="en" sz="1100"/>
              <a:t>Access to the map API</a:t>
            </a:r>
            <a:endParaRPr sz="1100"/>
          </a:p>
          <a:p>
            <a:pPr indent="-298450" lvl="0" marL="457200" rtl="0" algn="l">
              <a:lnSpc>
                <a:spcPct val="200000"/>
              </a:lnSpc>
              <a:spcBef>
                <a:spcPts val="0"/>
              </a:spcBef>
              <a:spcAft>
                <a:spcPts val="0"/>
              </a:spcAft>
              <a:buSzPts val="1100"/>
              <a:buAutoNum type="arabicPeriod"/>
            </a:pPr>
            <a:r>
              <a:rPr lang="en" sz="1100"/>
              <a:t>Access to privacy policy/Terms and conditions</a:t>
            </a:r>
            <a:endParaRPr sz="1100"/>
          </a:p>
          <a:p>
            <a:pPr indent="-298450" lvl="0" marL="457200" rtl="0" algn="l">
              <a:lnSpc>
                <a:spcPct val="200000"/>
              </a:lnSpc>
              <a:spcBef>
                <a:spcPts val="0"/>
              </a:spcBef>
              <a:spcAft>
                <a:spcPts val="0"/>
              </a:spcAft>
              <a:buSzPts val="1100"/>
              <a:buAutoNum type="arabicPeriod"/>
            </a:pPr>
            <a:r>
              <a:rPr lang="en" sz="1100"/>
              <a:t>Access to the device’s camera</a:t>
            </a:r>
            <a:endParaRPr sz="1100"/>
          </a:p>
          <a:p>
            <a:pPr indent="-298450" lvl="0" marL="457200" rtl="0" algn="l">
              <a:lnSpc>
                <a:spcPct val="200000"/>
              </a:lnSpc>
              <a:spcBef>
                <a:spcPts val="0"/>
              </a:spcBef>
              <a:spcAft>
                <a:spcPts val="0"/>
              </a:spcAft>
              <a:buSzPts val="1100"/>
              <a:buAutoNum type="arabicPeriod"/>
            </a:pPr>
            <a:r>
              <a:rPr lang="en" sz="1100"/>
              <a:t>Access to the book database via Firebase</a:t>
            </a:r>
            <a:endParaRPr sz="1100"/>
          </a:p>
          <a:p>
            <a:pPr indent="-298450" lvl="0" marL="457200" rtl="0" algn="l">
              <a:lnSpc>
                <a:spcPct val="200000"/>
              </a:lnSpc>
              <a:spcBef>
                <a:spcPts val="0"/>
              </a:spcBef>
              <a:spcAft>
                <a:spcPts val="0"/>
              </a:spcAft>
              <a:buSzPts val="1100"/>
              <a:buAutoNum type="arabicPeriod"/>
            </a:pPr>
            <a:r>
              <a:rPr lang="en" sz="1300"/>
              <a:t>User must have at least Android Version 8.0</a:t>
            </a:r>
            <a:endParaRPr sz="600"/>
          </a:p>
          <a:p>
            <a:pPr indent="0" lvl="0" marL="0" rtl="0" algn="l">
              <a:spcBef>
                <a:spcPts val="1600"/>
              </a:spcBef>
              <a:spcAft>
                <a:spcPts val="1600"/>
              </a:spcAft>
              <a:buNone/>
            </a:pPr>
            <a:r>
              <a:t/>
            </a:r>
            <a:endParaRPr sz="1000">
              <a:latin typeface="Georgia"/>
              <a:ea typeface="Georgia"/>
              <a:cs typeface="Georgia"/>
              <a:sym typeface="Georgia"/>
            </a:endParaRPr>
          </a:p>
        </p:txBody>
      </p:sp>
      <p:sp>
        <p:nvSpPr>
          <p:cNvPr id="122" name="Google Shape;122;p19"/>
          <p:cNvSpPr txBox="1"/>
          <p:nvPr/>
        </p:nvSpPr>
        <p:spPr>
          <a:xfrm>
            <a:off x="-1014862" y="-21490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Jiayi</a:t>
            </a:r>
            <a:r>
              <a:rPr lang="en" sz="2800">
                <a:solidFill>
                  <a:srgbClr val="202729"/>
                </a:solidFill>
                <a:latin typeface="Proxima Nova"/>
                <a:ea typeface="Proxima Nova"/>
                <a:cs typeface="Proxima Nova"/>
                <a:sym typeface="Proxima Nova"/>
              </a:rPr>
              <a:t> </a:t>
            </a:r>
            <a:endParaRPr sz="2800">
              <a:solidFill>
                <a:srgbClr val="202729"/>
              </a:solidFill>
              <a:latin typeface="Proxima Nova"/>
              <a:ea typeface="Proxima Nova"/>
              <a:cs typeface="Proxima Nova"/>
              <a:sym typeface="Proxima Nova"/>
            </a:endParaRPr>
          </a:p>
        </p:txBody>
      </p:sp>
      <p:sp>
        <p:nvSpPr>
          <p:cNvPr id="123" name="Google Shape;123;p19"/>
          <p:cNvSpPr txBox="1"/>
          <p:nvPr/>
        </p:nvSpPr>
        <p:spPr>
          <a:xfrm>
            <a:off x="7620825" y="4703625"/>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Speaker: Jiayi Xu</a:t>
            </a:r>
            <a:endParaRPr/>
          </a:p>
        </p:txBody>
      </p:sp>
      <p:pic>
        <p:nvPicPr>
          <p:cNvPr id="124" name="Google Shape;124;p19"/>
          <p:cNvPicPr preferRelativeResize="0"/>
          <p:nvPr/>
        </p:nvPicPr>
        <p:blipFill>
          <a:blip r:embed="rId3">
            <a:alphaModFix/>
          </a:blip>
          <a:stretch>
            <a:fillRect/>
          </a:stretch>
        </p:blipFill>
        <p:spPr>
          <a:xfrm>
            <a:off x="6497976" y="235937"/>
            <a:ext cx="1569974" cy="3314373"/>
          </a:xfrm>
          <a:prstGeom prst="rect">
            <a:avLst/>
          </a:prstGeom>
          <a:noFill/>
          <a:ln>
            <a:noFill/>
          </a:ln>
        </p:spPr>
      </p:pic>
      <p:pic>
        <p:nvPicPr>
          <p:cNvPr id="125" name="Google Shape;125;p19"/>
          <p:cNvPicPr preferRelativeResize="0"/>
          <p:nvPr/>
        </p:nvPicPr>
        <p:blipFill>
          <a:blip r:embed="rId4">
            <a:alphaModFix/>
          </a:blip>
          <a:stretch>
            <a:fillRect/>
          </a:stretch>
        </p:blipFill>
        <p:spPr>
          <a:xfrm>
            <a:off x="4957125" y="844425"/>
            <a:ext cx="1463049" cy="3088625"/>
          </a:xfrm>
          <a:prstGeom prst="rect">
            <a:avLst/>
          </a:prstGeom>
          <a:noFill/>
          <a:ln>
            <a:noFill/>
          </a:ln>
        </p:spPr>
      </p:pic>
      <p:pic>
        <p:nvPicPr>
          <p:cNvPr id="126" name="Google Shape;126;p19"/>
          <p:cNvPicPr preferRelativeResize="0"/>
          <p:nvPr/>
        </p:nvPicPr>
        <p:blipFill>
          <a:blip r:embed="rId5">
            <a:alphaModFix/>
          </a:blip>
          <a:stretch>
            <a:fillRect/>
          </a:stretch>
        </p:blipFill>
        <p:spPr>
          <a:xfrm>
            <a:off x="5322025" y="4107775"/>
            <a:ext cx="2890425" cy="421125"/>
          </a:xfrm>
          <a:prstGeom prst="rect">
            <a:avLst/>
          </a:prstGeom>
          <a:noFill/>
          <a:ln>
            <a:noFill/>
          </a:ln>
        </p:spPr>
      </p:pic>
      <p:sp>
        <p:nvSpPr>
          <p:cNvPr id="127" name="Google Shape;127;p19"/>
          <p:cNvSpPr txBox="1"/>
          <p:nvPr/>
        </p:nvSpPr>
        <p:spPr>
          <a:xfrm>
            <a:off x="277950" y="646200"/>
            <a:ext cx="3827700" cy="63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There are a few requirements the user needs before they can use </a:t>
            </a:r>
            <a:r>
              <a:rPr i="1" lang="en">
                <a:latin typeface="Proxima Nova"/>
                <a:ea typeface="Proxima Nova"/>
                <a:cs typeface="Proxima Nova"/>
                <a:sym typeface="Proxima Nova"/>
              </a:rPr>
              <a:t>Virtual Library...</a:t>
            </a:r>
            <a:endParaRPr i="1">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25"/>
                                        </p:tgtEl>
                                        <p:attrNameLst>
                                          <p:attrName>style.visibility</p:attrName>
                                        </p:attrNameLst>
                                      </p:cBhvr>
                                      <p:to>
                                        <p:strVal val="visible"/>
                                      </p:to>
                                    </p:set>
                                    <p:animEffect filter="fade" transition="in">
                                      <p:cBhvr>
                                        <p:cTn dur="1000"/>
                                        <p:tgtEl>
                                          <p:spTgt spid="12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24"/>
                                        </p:tgtEl>
                                        <p:attrNameLst>
                                          <p:attrName>style.visibility</p:attrName>
                                        </p:attrNameLst>
                                      </p:cBhvr>
                                      <p:to>
                                        <p:strVal val="visible"/>
                                      </p:to>
                                    </p:set>
                                    <p:animEffect filter="fade" transition="in">
                                      <p:cBhvr>
                                        <p:cTn dur="1000"/>
                                        <p:tgtEl>
                                          <p:spTgt spid="124"/>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1000"/>
                                        <p:tgtEl>
                                          <p:spTgt spid="12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0"/>
          <p:cNvSpPr txBox="1"/>
          <p:nvPr>
            <p:ph type="title"/>
          </p:nvPr>
        </p:nvSpPr>
        <p:spPr>
          <a:xfrm>
            <a:off x="58375" y="61200"/>
            <a:ext cx="275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Architectural Design of System</a:t>
            </a:r>
            <a:endParaRPr/>
          </a:p>
        </p:txBody>
      </p:sp>
      <p:pic>
        <p:nvPicPr>
          <p:cNvPr id="133" name="Google Shape;133;p20"/>
          <p:cNvPicPr preferRelativeResize="0"/>
          <p:nvPr/>
        </p:nvPicPr>
        <p:blipFill rotWithShape="1">
          <a:blip r:embed="rId3">
            <a:alphaModFix/>
          </a:blip>
          <a:srcRect b="0" l="219" r="219" t="0"/>
          <a:stretch/>
        </p:blipFill>
        <p:spPr>
          <a:xfrm>
            <a:off x="1931475" y="61200"/>
            <a:ext cx="6437391" cy="5503953"/>
          </a:xfrm>
          <a:prstGeom prst="rect">
            <a:avLst/>
          </a:prstGeom>
          <a:noFill/>
          <a:ln>
            <a:noFill/>
          </a:ln>
        </p:spPr>
      </p:pic>
      <p:sp>
        <p:nvSpPr>
          <p:cNvPr id="134" name="Google Shape;134;p20"/>
          <p:cNvSpPr txBox="1"/>
          <p:nvPr/>
        </p:nvSpPr>
        <p:spPr>
          <a:xfrm>
            <a:off x="-1082987"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Jiayi </a:t>
            </a:r>
            <a:endParaRPr sz="2800">
              <a:solidFill>
                <a:srgbClr val="202729"/>
              </a:solidFill>
              <a:latin typeface="Proxima Nova"/>
              <a:ea typeface="Proxima Nova"/>
              <a:cs typeface="Proxima Nova"/>
              <a:sym typeface="Proxima Nova"/>
            </a:endParaRPr>
          </a:p>
        </p:txBody>
      </p:sp>
      <p:sp>
        <p:nvSpPr>
          <p:cNvPr id="135" name="Google Shape;135;p20"/>
          <p:cNvSpPr/>
          <p:nvPr/>
        </p:nvSpPr>
        <p:spPr>
          <a:xfrm>
            <a:off x="3277250" y="2345275"/>
            <a:ext cx="687300" cy="370200"/>
          </a:xfrm>
          <a:prstGeom prst="roundRect">
            <a:avLst>
              <a:gd fmla="val 16667"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0"/>
          <p:cNvSpPr/>
          <p:nvPr/>
        </p:nvSpPr>
        <p:spPr>
          <a:xfrm>
            <a:off x="4154725" y="2345275"/>
            <a:ext cx="687300" cy="370200"/>
          </a:xfrm>
          <a:prstGeom prst="roundRect">
            <a:avLst>
              <a:gd fmla="val 16667"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0"/>
          <p:cNvSpPr/>
          <p:nvPr/>
        </p:nvSpPr>
        <p:spPr>
          <a:xfrm>
            <a:off x="3710475" y="3857175"/>
            <a:ext cx="687300" cy="370200"/>
          </a:xfrm>
          <a:prstGeom prst="roundRect">
            <a:avLst>
              <a:gd fmla="val 16667"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35"/>
                                        </p:tgtEl>
                                        <p:attrNameLst>
                                          <p:attrName>style.visibility</p:attrName>
                                        </p:attrNameLst>
                                      </p:cBhvr>
                                      <p:to>
                                        <p:strVal val="visible"/>
                                      </p:to>
                                    </p:set>
                                    <p:animEffect filter="fade" transition="in">
                                      <p:cBhvr>
                                        <p:cTn dur="1000"/>
                                        <p:tgtEl>
                                          <p:spTgt spid="13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36"/>
                                        </p:tgtEl>
                                        <p:attrNameLst>
                                          <p:attrName>style.visibility</p:attrName>
                                        </p:attrNameLst>
                                      </p:cBhvr>
                                      <p:to>
                                        <p:strVal val="visible"/>
                                      </p:to>
                                    </p:set>
                                    <p:animEffect filter="fade" transition="in">
                                      <p:cBhvr>
                                        <p:cTn dur="1000"/>
                                        <p:tgtEl>
                                          <p:spTgt spid="136"/>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1000"/>
                                        <p:tgtEl>
                                          <p:spTgt spid="13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1"/>
          <p:cNvSpPr txBox="1"/>
          <p:nvPr>
            <p:ph type="title"/>
          </p:nvPr>
        </p:nvSpPr>
        <p:spPr>
          <a:xfrm>
            <a:off x="311700" y="2108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Storing Library Book Inventories</a:t>
            </a:r>
            <a:endParaRPr/>
          </a:p>
        </p:txBody>
      </p:sp>
      <p:sp>
        <p:nvSpPr>
          <p:cNvPr id="143" name="Google Shape;143;p21"/>
          <p:cNvSpPr txBox="1"/>
          <p:nvPr>
            <p:ph idx="1" type="body"/>
          </p:nvPr>
        </p:nvSpPr>
        <p:spPr>
          <a:xfrm>
            <a:off x="130425" y="1017725"/>
            <a:ext cx="5775300" cy="22578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We need to store library locations and their book circulations.</a:t>
            </a:r>
            <a:br>
              <a:rPr lang="en" sz="1600"/>
            </a:br>
            <a:endParaRPr sz="1600"/>
          </a:p>
          <a:p>
            <a:pPr indent="-330200" lvl="0" marL="457200" rtl="0" algn="l">
              <a:spcBef>
                <a:spcPts val="0"/>
              </a:spcBef>
              <a:spcAft>
                <a:spcPts val="0"/>
              </a:spcAft>
              <a:buSzPts val="1600"/>
              <a:buChar char="●"/>
            </a:pPr>
            <a:r>
              <a:rPr lang="en" sz="1600"/>
              <a:t>Store book data when users scan them into our system, which can then be used to search and display books</a:t>
            </a:r>
            <a:br>
              <a:rPr lang="en" sz="1600"/>
            </a:br>
            <a:endParaRPr sz="1600"/>
          </a:p>
          <a:p>
            <a:pPr indent="-330200" lvl="0" marL="457200" rtl="0" algn="l">
              <a:spcBef>
                <a:spcPts val="0"/>
              </a:spcBef>
              <a:spcAft>
                <a:spcPts val="0"/>
              </a:spcAft>
              <a:buSzPts val="1600"/>
              <a:buChar char="●"/>
            </a:pPr>
            <a:r>
              <a:rPr lang="en" sz="1600"/>
              <a:t>Firebase can update data synchronously </a:t>
            </a:r>
            <a:endParaRPr sz="1600"/>
          </a:p>
          <a:p>
            <a:pPr indent="0" lvl="0" marL="457200" rtl="0" algn="l">
              <a:spcBef>
                <a:spcPts val="1600"/>
              </a:spcBef>
              <a:spcAft>
                <a:spcPts val="1600"/>
              </a:spcAft>
              <a:buNone/>
            </a:pPr>
            <a:r>
              <a:t/>
            </a:r>
            <a:endParaRPr sz="1600"/>
          </a:p>
        </p:txBody>
      </p:sp>
      <p:sp>
        <p:nvSpPr>
          <p:cNvPr id="144" name="Google Shape;144;p21"/>
          <p:cNvSpPr txBox="1"/>
          <p:nvPr/>
        </p:nvSpPr>
        <p:spPr>
          <a:xfrm>
            <a:off x="-1113212"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Jiayi </a:t>
            </a:r>
            <a:endParaRPr sz="2800">
              <a:solidFill>
                <a:srgbClr val="202729"/>
              </a:solidFill>
              <a:latin typeface="Proxima Nova"/>
              <a:ea typeface="Proxima Nova"/>
              <a:cs typeface="Proxima Nova"/>
              <a:sym typeface="Proxima Nova"/>
            </a:endParaRPr>
          </a:p>
        </p:txBody>
      </p:sp>
      <p:pic>
        <p:nvPicPr>
          <p:cNvPr id="145" name="Google Shape;145;p21"/>
          <p:cNvPicPr preferRelativeResize="0"/>
          <p:nvPr/>
        </p:nvPicPr>
        <p:blipFill>
          <a:blip r:embed="rId3">
            <a:alphaModFix/>
          </a:blip>
          <a:stretch>
            <a:fillRect/>
          </a:stretch>
        </p:blipFill>
        <p:spPr>
          <a:xfrm>
            <a:off x="5777325" y="1401887"/>
            <a:ext cx="3004200" cy="1539650"/>
          </a:xfrm>
          <a:prstGeom prst="rect">
            <a:avLst/>
          </a:prstGeom>
          <a:noFill/>
          <a:ln>
            <a:noFill/>
          </a:ln>
        </p:spPr>
      </p:pic>
      <p:pic>
        <p:nvPicPr>
          <p:cNvPr id="146" name="Google Shape;146;p21"/>
          <p:cNvPicPr preferRelativeResize="0"/>
          <p:nvPr/>
        </p:nvPicPr>
        <p:blipFill>
          <a:blip r:embed="rId4">
            <a:alphaModFix/>
          </a:blip>
          <a:stretch>
            <a:fillRect/>
          </a:stretch>
        </p:blipFill>
        <p:spPr>
          <a:xfrm>
            <a:off x="3010375" y="3410225"/>
            <a:ext cx="6003074" cy="1444350"/>
          </a:xfrm>
          <a:prstGeom prst="rect">
            <a:avLst/>
          </a:prstGeom>
          <a:noFill/>
          <a:ln>
            <a:noFill/>
          </a:ln>
        </p:spPr>
      </p:pic>
      <p:sp>
        <p:nvSpPr>
          <p:cNvPr id="147" name="Google Shape;147;p21"/>
          <p:cNvSpPr txBox="1"/>
          <p:nvPr/>
        </p:nvSpPr>
        <p:spPr>
          <a:xfrm>
            <a:off x="762150" y="3720550"/>
            <a:ext cx="2099700" cy="49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Example of a JSON file stored in Firebase to retrieve data on books:</a:t>
            </a:r>
            <a:endParaRPr>
              <a:latin typeface="Proxima Nova"/>
              <a:ea typeface="Proxima Nova"/>
              <a:cs typeface="Proxima Nova"/>
              <a:sym typeface="Proxima Nova"/>
            </a:endParaRPr>
          </a:p>
        </p:txBody>
      </p:sp>
      <p:sp>
        <p:nvSpPr>
          <p:cNvPr id="148" name="Google Shape;148;p21"/>
          <p:cNvSpPr/>
          <p:nvPr/>
        </p:nvSpPr>
        <p:spPr>
          <a:xfrm>
            <a:off x="2972663" y="3325700"/>
            <a:ext cx="6003000" cy="1613400"/>
          </a:xfrm>
          <a:prstGeom prst="roundRect">
            <a:avLst>
              <a:gd fmla="val 16667"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46"/>
                                        </p:tgtEl>
                                        <p:attrNameLst>
                                          <p:attrName>style.visibility</p:attrName>
                                        </p:attrNameLst>
                                      </p:cBhvr>
                                      <p:to>
                                        <p:strVal val="visible"/>
                                      </p:to>
                                    </p:set>
                                    <p:animEffect filter="fade" transition="in">
                                      <p:cBhvr>
                                        <p:cTn dur="1000"/>
                                        <p:tgtEl>
                                          <p:spTgt spid="146"/>
                                        </p:tgtEl>
                                      </p:cBhvr>
                                    </p:animEffect>
                                  </p:childTnLst>
                                </p:cTn>
                              </p:par>
                              <p:par>
                                <p:cTn fill="hold" nodeType="withEffect" presetClass="entr" presetID="10" presetSubtype="0">
                                  <p:stCondLst>
                                    <p:cond delay="0"/>
                                  </p:stCondLst>
                                  <p:childTnLst>
                                    <p:set>
                                      <p:cBhvr>
                                        <p:cTn dur="1" fill="hold">
                                          <p:stCondLst>
                                            <p:cond delay="0"/>
                                          </p:stCondLst>
                                        </p:cTn>
                                        <p:tgtEl>
                                          <p:spTgt spid="147"/>
                                        </p:tgtEl>
                                        <p:attrNameLst>
                                          <p:attrName>style.visibility</p:attrName>
                                        </p:attrNameLst>
                                      </p:cBhvr>
                                      <p:to>
                                        <p:strVal val="visible"/>
                                      </p:to>
                                    </p:set>
                                    <p:animEffect filter="fade" transition="in">
                                      <p:cBhvr>
                                        <p:cTn dur="1000"/>
                                        <p:tgtEl>
                                          <p:spTgt spid="147"/>
                                        </p:tgtEl>
                                      </p:cBhvr>
                                    </p:animEffect>
                                  </p:childTnLst>
                                </p:cTn>
                              </p:par>
                              <p:par>
                                <p:cTn fill="hold" nodeType="with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1000"/>
                                        <p:tgtEl>
                                          <p:spTgt spid="14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48"/>
                                        </p:tgtEl>
                                        <p:attrNameLst>
                                          <p:attrName>style.visibility</p:attrName>
                                        </p:attrNameLst>
                                      </p:cBhvr>
                                      <p:to>
                                        <p:strVal val="visible"/>
                                      </p:to>
                                    </p:set>
                                    <p:animEffect filter="fade" transition="in">
                                      <p:cBhvr>
                                        <p:cTn dur="1000"/>
                                        <p:tgtEl>
                                          <p:spTgt spid="1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